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5" r:id="rId2"/>
    <p:sldId id="277" r:id="rId3"/>
    <p:sldId id="276" r:id="rId4"/>
    <p:sldId id="274" r:id="rId5"/>
    <p:sldId id="273" r:id="rId6"/>
    <p:sldId id="275" r:id="rId7"/>
    <p:sldId id="269" r:id="rId8"/>
    <p:sldId id="278" r:id="rId9"/>
    <p:sldId id="270" r:id="rId10"/>
    <p:sldId id="271" r:id="rId11"/>
    <p:sldId id="297" r:id="rId12"/>
    <p:sldId id="293" r:id="rId13"/>
    <p:sldId id="294" r:id="rId14"/>
    <p:sldId id="295" r:id="rId15"/>
    <p:sldId id="296" r:id="rId16"/>
    <p:sldId id="289" r:id="rId17"/>
    <p:sldId id="290" r:id="rId18"/>
    <p:sldId id="291" r:id="rId19"/>
    <p:sldId id="292" r:id="rId20"/>
    <p:sldId id="265" r:id="rId21"/>
    <p:sldId id="298" r:id="rId22"/>
    <p:sldId id="285" r:id="rId23"/>
    <p:sldId id="286" r:id="rId24"/>
    <p:sldId id="287" r:id="rId25"/>
    <p:sldId id="258" r:id="rId26"/>
    <p:sldId id="263" r:id="rId27"/>
    <p:sldId id="288" r:id="rId28"/>
    <p:sldId id="284" r:id="rId29"/>
    <p:sldId id="280" r:id="rId30"/>
    <p:sldId id="282" r:id="rId31"/>
    <p:sldId id="281" r:id="rId32"/>
    <p:sldId id="279" r:id="rId33"/>
    <p:sldId id="300" r:id="rId34"/>
    <p:sldId id="301" r:id="rId35"/>
    <p:sldId id="302" r:id="rId36"/>
    <p:sldId id="30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2" autoAdjust="0"/>
  </p:normalViewPr>
  <p:slideViewPr>
    <p:cSldViewPr>
      <p:cViewPr varScale="1">
        <p:scale>
          <a:sx n="70" d="100"/>
          <a:sy n="70" d="100"/>
        </p:scale>
        <p:origin x="-1386"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4A2FD5BF-04FD-446E-A4FC-E0C9203D735A}" type="datetimeFigureOut">
              <a:rPr lang="en-IN" smtClean="0"/>
              <a:t>03-08-2023</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a:lstStyle/>
          <a:p>
            <a:fld id="{A7BA3ADB-8C7F-4374-B74F-71CD0CAC9DEC}" type="slidenum">
              <a:rPr lang="en-IN" smtClean="0"/>
              <a:t>‹#›</a:t>
            </a:fld>
            <a:endParaRPr lang="en-IN"/>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2FD5BF-04FD-446E-A4FC-E0C9203D735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BA3ADB-8C7F-4374-B74F-71CD0CAC9DE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2FD5BF-04FD-446E-A4FC-E0C9203D735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BA3ADB-8C7F-4374-B74F-71CD0CAC9DEC}"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2FD5BF-04FD-446E-A4FC-E0C9203D735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BA3ADB-8C7F-4374-B74F-71CD0CAC9DEC}"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A2FD5BF-04FD-446E-A4FC-E0C9203D735A}" type="datetimeFigureOut">
              <a:rPr lang="en-IN" smtClean="0"/>
              <a:t>03-08-2023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7924800" y="6416675"/>
            <a:ext cx="762000" cy="365125"/>
          </a:xfrm>
        </p:spPr>
        <p:txBody>
          <a:bodyPr/>
          <a:lstStyle/>
          <a:p>
            <a:fld id="{A7BA3ADB-8C7F-4374-B74F-71CD0CAC9DEC}"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2FD5BF-04FD-446E-A4FC-E0C9203D735A}" type="datetimeFigureOut">
              <a:rPr lang="en-IN" smtClean="0"/>
              <a:t>03-08-2023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BA3ADB-8C7F-4374-B74F-71CD0CAC9DEC}"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A2FD5BF-04FD-446E-A4FC-E0C9203D735A}" type="datetimeFigureOut">
              <a:rPr lang="en-IN" smtClean="0"/>
              <a:t>03-08-2023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7BA3ADB-8C7F-4374-B74F-71CD0CAC9DEC}"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A2FD5BF-04FD-446E-A4FC-E0C9203D735A}" type="datetimeFigureOut">
              <a:rPr lang="en-IN" smtClean="0"/>
              <a:t>03-08-2023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7BA3ADB-8C7F-4374-B74F-71CD0CAC9DEC}"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2FD5BF-04FD-446E-A4FC-E0C9203D735A}" type="datetimeFigureOut">
              <a:rPr lang="en-IN" smtClean="0"/>
              <a:t>03-08-2023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7BA3ADB-8C7F-4374-B74F-71CD0CAC9DE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2FD5BF-04FD-446E-A4FC-E0C9203D735A}" type="datetimeFigureOut">
              <a:rPr lang="en-IN" smtClean="0"/>
              <a:t>03-08-2023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BA3ADB-8C7F-4374-B74F-71CD0CAC9DEC}"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A2FD5BF-04FD-446E-A4FC-E0C9203D735A}" type="datetimeFigureOut">
              <a:rPr lang="en-IN" smtClean="0"/>
              <a:t>03-08-2023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BA3ADB-8C7F-4374-B74F-71CD0CAC9DEC}"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4A2FD5BF-04FD-446E-A4FC-E0C9203D735A}" type="datetimeFigureOut">
              <a:rPr lang="en-IN" smtClean="0"/>
              <a:t>03-08-2023</a:t>
            </a:fld>
            <a:endParaRPr lang="en-IN"/>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IN"/>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A7BA3ADB-8C7F-4374-B74F-71CD0CAC9DEC}"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Presented by Tahsheen </a:t>
            </a:r>
            <a:r>
              <a:rPr lang="en-IN" dirty="0"/>
              <a:t>N</a:t>
            </a:r>
            <a:r>
              <a:rPr lang="en-IN" dirty="0" smtClean="0"/>
              <a:t>aaz</a:t>
            </a:r>
            <a:endParaRPr lang="en-IN" dirty="0"/>
          </a:p>
        </p:txBody>
      </p:sp>
      <p:sp>
        <p:nvSpPr>
          <p:cNvPr id="3" name="Content Placeholder 2"/>
          <p:cNvSpPr>
            <a:spLocks noGrp="1"/>
          </p:cNvSpPr>
          <p:nvPr>
            <p:ph idx="1"/>
          </p:nvPr>
        </p:nvSpPr>
        <p:spPr/>
        <p:txBody>
          <a:bodyPr/>
          <a:lstStyle/>
          <a:p>
            <a:pPr marL="137160" indent="0">
              <a:buNone/>
            </a:pPr>
            <a:r>
              <a:rPr lang="en-IN" dirty="0" smtClean="0"/>
              <a:t>Team  members:</a:t>
            </a:r>
          </a:p>
          <a:p>
            <a:pPr marL="137160" indent="0">
              <a:buNone/>
            </a:pPr>
            <a:r>
              <a:rPr lang="en-IN" dirty="0" err="1"/>
              <a:t>Somayajula</a:t>
            </a:r>
            <a:r>
              <a:rPr lang="en-IN" dirty="0"/>
              <a:t> </a:t>
            </a:r>
            <a:r>
              <a:rPr lang="en-IN" dirty="0" err="1"/>
              <a:t>surya</a:t>
            </a:r>
            <a:r>
              <a:rPr lang="en-IN" dirty="0"/>
              <a:t> </a:t>
            </a:r>
            <a:r>
              <a:rPr lang="en-IN" dirty="0" err="1"/>
              <a:t>kamal</a:t>
            </a:r>
            <a:endParaRPr lang="en-IN" dirty="0"/>
          </a:p>
          <a:p>
            <a:pPr marL="137160" indent="0">
              <a:buNone/>
            </a:pPr>
            <a:r>
              <a:rPr lang="en-IN" dirty="0"/>
              <a:t>S</a:t>
            </a:r>
            <a:r>
              <a:rPr lang="en-IN" dirty="0" smtClean="0"/>
              <a:t>. </a:t>
            </a:r>
            <a:r>
              <a:rPr lang="en-IN" dirty="0" err="1" smtClean="0"/>
              <a:t>Chandrika</a:t>
            </a:r>
            <a:endParaRPr lang="en-IN" dirty="0" smtClean="0"/>
          </a:p>
          <a:p>
            <a:pPr marL="137160" indent="0">
              <a:buNone/>
            </a:pPr>
            <a:r>
              <a:rPr lang="en-IN" dirty="0" smtClean="0"/>
              <a:t>S. </a:t>
            </a:r>
            <a:r>
              <a:rPr lang="en-IN" dirty="0" err="1" smtClean="0"/>
              <a:t>Vamsi</a:t>
            </a:r>
            <a:endParaRPr lang="en-IN" dirty="0" smtClean="0"/>
          </a:p>
          <a:p>
            <a:pPr marL="137160" indent="0">
              <a:buNone/>
            </a:pPr>
            <a:r>
              <a:rPr lang="en-IN" dirty="0" smtClean="0"/>
              <a:t>S. </a:t>
            </a:r>
            <a:r>
              <a:rPr lang="en-IN" dirty="0" err="1" smtClean="0"/>
              <a:t>Prudhvi</a:t>
            </a:r>
            <a:r>
              <a:rPr lang="en-IN" dirty="0" smtClean="0"/>
              <a:t> Raj </a:t>
            </a:r>
            <a:endParaRPr lang="en-IN" dirty="0"/>
          </a:p>
        </p:txBody>
      </p:sp>
    </p:spTree>
    <p:extLst>
      <p:ext uri="{BB962C8B-B14F-4D97-AF65-F5344CB8AC3E}">
        <p14:creationId xmlns:p14="http://schemas.microsoft.com/office/powerpoint/2010/main" val="15344802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9" y="1"/>
            <a:ext cx="9144000" cy="6858000"/>
          </a:xfrm>
        </p:spPr>
        <p:txBody>
          <a:bodyPr>
            <a:normAutofit lnSpcReduction="10000"/>
          </a:bodyPr>
          <a:lstStyle/>
          <a:p>
            <a:pPr marL="0" indent="0">
              <a:buNone/>
            </a:pPr>
            <a:r>
              <a:rPr lang="en-IN" dirty="0"/>
              <a:t> </a:t>
            </a:r>
            <a:r>
              <a:rPr lang="en-IN" dirty="0" smtClean="0"/>
              <a:t>                  </a:t>
            </a:r>
            <a:r>
              <a:rPr lang="en-IN" b="1" u="sng" dirty="0" smtClean="0"/>
              <a:t>Key Word Research Tools:</a:t>
            </a:r>
          </a:p>
          <a:p>
            <a:pPr marL="0" indent="0">
              <a:buNone/>
            </a:pPr>
            <a:r>
              <a:rPr lang="en-IN" dirty="0" smtClean="0"/>
              <a:t>                                SEMRUSH</a:t>
            </a:r>
          </a:p>
          <a:p>
            <a:pPr>
              <a:buFont typeface="Wingdings" pitchFamily="2" charset="2"/>
              <a:buChar char="Ø"/>
            </a:pPr>
            <a:r>
              <a:rPr lang="en-IN" b="1" u="sng" dirty="0" smtClean="0"/>
              <a:t> </a:t>
            </a:r>
            <a:r>
              <a:rPr lang="en-IN" u="sng" dirty="0" smtClean="0"/>
              <a:t>Analysis of competitor keyword</a:t>
            </a:r>
          </a:p>
          <a:p>
            <a:pPr marL="571500" indent="-571500">
              <a:buFont typeface="+mj-lt"/>
              <a:buAutoNum type="romanLcPeriod"/>
            </a:pPr>
            <a:r>
              <a:rPr lang="en-IN" dirty="0" smtClean="0"/>
              <a:t>Madura Garments</a:t>
            </a:r>
          </a:p>
          <a:p>
            <a:pPr marL="571500" indent="-571500">
              <a:buFont typeface="+mj-lt"/>
              <a:buAutoNum type="romanLcPeriod"/>
            </a:pPr>
            <a:r>
              <a:rPr lang="en-IN" dirty="0" smtClean="0"/>
              <a:t>Raymond</a:t>
            </a:r>
          </a:p>
          <a:p>
            <a:pPr marL="571500" indent="-571500">
              <a:buFont typeface="+mj-lt"/>
              <a:buAutoNum type="romanLcPeriod"/>
            </a:pPr>
            <a:r>
              <a:rPr lang="en-IN" dirty="0" smtClean="0"/>
              <a:t>Indus league</a:t>
            </a:r>
          </a:p>
          <a:p>
            <a:pPr marL="0" indent="0">
              <a:buNone/>
            </a:pPr>
            <a:endParaRPr lang="en-IN" dirty="0" smtClean="0"/>
          </a:p>
          <a:p>
            <a:pPr marL="0" indent="0">
              <a:buNone/>
            </a:pPr>
            <a:r>
              <a:rPr lang="en-IN" dirty="0"/>
              <a:t> </a:t>
            </a:r>
            <a:r>
              <a:rPr lang="en-IN" dirty="0" smtClean="0"/>
              <a:t>  </a:t>
            </a:r>
            <a:r>
              <a:rPr lang="en-IN" u="sng" dirty="0" smtClean="0"/>
              <a:t>Flying Machine. Com  competitors and alternatives</a:t>
            </a:r>
            <a:endParaRPr lang="en-IN" dirty="0" smtClean="0"/>
          </a:p>
          <a:p>
            <a:pPr marL="0" indent="0">
              <a:buNone/>
            </a:pPr>
            <a:r>
              <a:rPr lang="en-IN" dirty="0" smtClean="0"/>
              <a:t># Madura Garments. Com</a:t>
            </a:r>
          </a:p>
          <a:p>
            <a:pPr marL="0" indent="0">
              <a:buNone/>
            </a:pPr>
            <a:r>
              <a:rPr lang="en-IN" dirty="0"/>
              <a:t> </a:t>
            </a:r>
            <a:r>
              <a:rPr lang="en-IN" dirty="0" smtClean="0"/>
              <a:t>  visits: 123,471</a:t>
            </a:r>
          </a:p>
          <a:p>
            <a:pPr marL="0" indent="0">
              <a:buNone/>
            </a:pPr>
            <a:r>
              <a:rPr lang="en-IN" dirty="0" smtClean="0"/>
              <a:t># Raymond. Com</a:t>
            </a:r>
          </a:p>
          <a:p>
            <a:pPr marL="0" indent="0">
              <a:buNone/>
            </a:pPr>
            <a:r>
              <a:rPr lang="en-IN" dirty="0" smtClean="0"/>
              <a:t>Visits: </a:t>
            </a:r>
            <a:r>
              <a:rPr lang="en-IN" dirty="0" smtClean="0"/>
              <a:t>1,142,223</a:t>
            </a:r>
          </a:p>
          <a:p>
            <a:pPr marL="0" indent="0">
              <a:buNone/>
            </a:pPr>
            <a:r>
              <a:rPr lang="en-IN" dirty="0"/>
              <a:t># Indus league</a:t>
            </a:r>
          </a:p>
          <a:p>
            <a:pPr marL="0" indent="0">
              <a:buNone/>
            </a:pPr>
            <a:r>
              <a:rPr lang="en-IN" dirty="0"/>
              <a:t>Visits: 241,331</a:t>
            </a:r>
          </a:p>
          <a:p>
            <a:pPr marL="0" indent="0">
              <a:buNone/>
            </a:pPr>
            <a:endParaRPr lang="en-IN" dirty="0" smtClean="0"/>
          </a:p>
        </p:txBody>
      </p:sp>
    </p:spTree>
    <p:extLst>
      <p:ext uri="{BB962C8B-B14F-4D97-AF65-F5344CB8AC3E}">
        <p14:creationId xmlns:p14="http://schemas.microsoft.com/office/powerpoint/2010/main" val="32185797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384"/>
            <a:ext cx="9144000" cy="6885384"/>
          </a:xfrm>
        </p:spPr>
        <p:txBody>
          <a:bodyPr/>
          <a:lstStyle/>
          <a:p>
            <a:r>
              <a:rPr lang="en-IN" dirty="0" smtClean="0"/>
              <a:t>Long- tail Keywords:</a:t>
            </a:r>
          </a:p>
          <a:p>
            <a:pPr marL="0" indent="0">
              <a:buNone/>
            </a:pPr>
            <a:r>
              <a:rPr lang="en-IN" sz="2400" dirty="0" smtClean="0"/>
              <a:t>For example, if we analyse the keyword “best content marketing podcasts,” we see that it has a low search volume and low keyword difficulty and also have lower competition but higher conversation potentially which align with the research objectives. It’s also longer and highly specific. So, it’s a long-tail keyword. These are usually keywords closely related to the term you just searched for. </a:t>
            </a:r>
            <a:endParaRPr lang="en-IN"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144000" cy="3916711"/>
          </a:xfrm>
          <a:prstGeom prst="rect">
            <a:avLst/>
          </a:prstGeom>
        </p:spPr>
      </p:pic>
    </p:spTree>
    <p:extLst>
      <p:ext uri="{BB962C8B-B14F-4D97-AF65-F5344CB8AC3E}">
        <p14:creationId xmlns:p14="http://schemas.microsoft.com/office/powerpoint/2010/main" val="1605188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 y="-27384"/>
            <a:ext cx="9180512" cy="6885384"/>
          </a:xfrm>
        </p:spPr>
        <p:txBody>
          <a:bodyPr/>
          <a:lstStyle/>
          <a:p>
            <a:pPr>
              <a:buFont typeface="Wingdings" pitchFamily="2" charset="2"/>
              <a:buChar char="Ø"/>
            </a:pPr>
            <a:r>
              <a:rPr lang="en-IN" dirty="0" smtClean="0">
                <a:solidFill>
                  <a:schemeClr val="accent3"/>
                </a:solidFill>
              </a:rPr>
              <a:t>One tag optimization</a:t>
            </a:r>
            <a:r>
              <a:rPr lang="en-IN" dirty="0" smtClean="0"/>
              <a:t>: </a:t>
            </a:r>
            <a:r>
              <a:rPr lang="en-IN" dirty="0" smtClean="0">
                <a:solidFill>
                  <a:schemeClr val="accent6"/>
                </a:solidFill>
              </a:rPr>
              <a:t>META TAG OPTIMIZATION</a:t>
            </a:r>
          </a:p>
          <a:p>
            <a:pPr marL="0" indent="0">
              <a:buNone/>
            </a:pPr>
            <a:r>
              <a:rPr lang="en-IN" sz="2400" dirty="0" smtClean="0"/>
              <a:t>Meta tags are HTML, tags used to provide additional information about a page to search engines and other clients. Clients process the meta tags and ignore those they don’t support. Meta tags are added to the &lt;head&gt; section of your HTML page and generally look like this: &lt;!</a:t>
            </a:r>
          </a:p>
          <a:p>
            <a:pPr marL="0" indent="0">
              <a:buNone/>
            </a:pPr>
            <a:endParaRPr lang="en-IN" sz="2400" dirty="0"/>
          </a:p>
          <a:p>
            <a:pPr>
              <a:buFont typeface="Wingdings" pitchFamily="2" charset="2"/>
              <a:buChar char="Ø"/>
            </a:pPr>
            <a:r>
              <a:rPr lang="en-IN" sz="2800" dirty="0" smtClean="0">
                <a:solidFill>
                  <a:schemeClr val="accent6">
                    <a:lumMod val="75000"/>
                  </a:schemeClr>
                </a:solidFill>
              </a:rPr>
              <a:t>Meta Description for SEO</a:t>
            </a:r>
          </a:p>
          <a:p>
            <a:r>
              <a:rPr lang="en-IN" sz="2400" dirty="0" smtClean="0">
                <a:solidFill>
                  <a:srgbClr val="00B0F0"/>
                </a:solidFill>
              </a:rPr>
              <a:t>Keep it under 160 characters.</a:t>
            </a:r>
          </a:p>
          <a:p>
            <a:r>
              <a:rPr lang="en-IN" sz="2400" dirty="0" smtClean="0">
                <a:solidFill>
                  <a:srgbClr val="00B0F0"/>
                </a:solidFill>
              </a:rPr>
              <a:t>Create distinct summaries for each page.</a:t>
            </a:r>
          </a:p>
          <a:p>
            <a:r>
              <a:rPr lang="en-IN" sz="2400" dirty="0" smtClean="0">
                <a:solidFill>
                  <a:srgbClr val="00B0F0"/>
                </a:solidFill>
              </a:rPr>
              <a:t>Avoid duplicate meta description on your websites.</a:t>
            </a:r>
          </a:p>
          <a:p>
            <a:r>
              <a:rPr lang="en-IN" sz="2400" dirty="0" smtClean="0">
                <a:solidFill>
                  <a:srgbClr val="00B0F0"/>
                </a:solidFill>
              </a:rPr>
              <a:t>Use sentence case.</a:t>
            </a:r>
          </a:p>
          <a:p>
            <a:r>
              <a:rPr lang="en-IN" sz="2400" dirty="0" smtClean="0">
                <a:solidFill>
                  <a:srgbClr val="00B0F0"/>
                </a:solidFill>
              </a:rPr>
              <a:t>Be accurate, descriptive and concise.</a:t>
            </a:r>
          </a:p>
          <a:p>
            <a:r>
              <a:rPr lang="en-IN" sz="2400" dirty="0" smtClean="0">
                <a:solidFill>
                  <a:srgbClr val="00B0F0"/>
                </a:solidFill>
              </a:rPr>
              <a:t>Match search content.</a:t>
            </a:r>
          </a:p>
          <a:p>
            <a:r>
              <a:rPr lang="en-IN" sz="2400" dirty="0" smtClean="0">
                <a:solidFill>
                  <a:srgbClr val="00B0F0"/>
                </a:solidFill>
              </a:rPr>
              <a:t>Only include your target keyword where it makes sense.</a:t>
            </a:r>
            <a:endParaRPr lang="en-IN" sz="2400" dirty="0">
              <a:solidFill>
                <a:srgbClr val="00B0F0"/>
              </a:solidFill>
            </a:endParaRPr>
          </a:p>
        </p:txBody>
      </p:sp>
    </p:spTree>
    <p:extLst>
      <p:ext uri="{BB962C8B-B14F-4D97-AF65-F5344CB8AC3E}">
        <p14:creationId xmlns:p14="http://schemas.microsoft.com/office/powerpoint/2010/main" val="3417860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384"/>
            <a:ext cx="9144000" cy="6885384"/>
          </a:xfrm>
        </p:spPr>
        <p:txBody>
          <a:bodyPr>
            <a:normAutofit lnSpcReduction="10000"/>
          </a:bodyPr>
          <a:lstStyle/>
          <a:p>
            <a:pPr>
              <a:buFont typeface="Wingdings" pitchFamily="2" charset="2"/>
              <a:buChar char="Ø"/>
            </a:pPr>
            <a:r>
              <a:rPr lang="en-IN" dirty="0" smtClean="0">
                <a:solidFill>
                  <a:srgbClr val="00B0F0"/>
                </a:solidFill>
              </a:rPr>
              <a:t>CONTENT OPTIMIZATION FOR SEO:</a:t>
            </a:r>
          </a:p>
          <a:p>
            <a:pPr marL="0" indent="0">
              <a:buNone/>
            </a:pPr>
            <a:r>
              <a:rPr lang="en-IN" sz="2400" dirty="0" smtClean="0"/>
              <a:t>Essentially content optimization, or SEO ( Search Engine Optimization) is the process of optimizing your content to make sure that it’s more visible through the web. Search engine robots will rank highly optimized content higher on a search engine page than non-optimized content.</a:t>
            </a:r>
          </a:p>
          <a:p>
            <a:pPr marL="0" indent="0">
              <a:buNone/>
            </a:pPr>
            <a:endParaRPr lang="en-IN" sz="2400" dirty="0"/>
          </a:p>
          <a:p>
            <a:pPr>
              <a:buFont typeface="Wingdings" pitchFamily="2" charset="2"/>
              <a:buChar char="Ø"/>
            </a:pPr>
            <a:r>
              <a:rPr lang="en-IN" dirty="0" smtClean="0">
                <a:solidFill>
                  <a:srgbClr val="00B0F0"/>
                </a:solidFill>
              </a:rPr>
              <a:t>TIPS AND TECHNIQUES HOE TO OPTIMIZE:</a:t>
            </a:r>
          </a:p>
          <a:p>
            <a:r>
              <a:rPr lang="en-IN" sz="2400" dirty="0" smtClean="0"/>
              <a:t>Write great content.</a:t>
            </a:r>
          </a:p>
          <a:p>
            <a:r>
              <a:rPr lang="en-IN" sz="2400" dirty="0" smtClean="0"/>
              <a:t>Keep new content coming.</a:t>
            </a:r>
          </a:p>
          <a:p>
            <a:r>
              <a:rPr lang="en-IN" sz="2400" dirty="0" smtClean="0"/>
              <a:t>Use headings.</a:t>
            </a:r>
          </a:p>
          <a:p>
            <a:r>
              <a:rPr lang="en-IN" sz="2400" dirty="0" smtClean="0"/>
              <a:t>Optimize the text.</a:t>
            </a:r>
          </a:p>
          <a:p>
            <a:r>
              <a:rPr lang="en-IN" sz="2400" dirty="0" smtClean="0"/>
              <a:t>Optimize images.</a:t>
            </a:r>
          </a:p>
          <a:p>
            <a:r>
              <a:rPr lang="en-IN" sz="2400" dirty="0" smtClean="0"/>
              <a:t>Optimize videos.</a:t>
            </a:r>
          </a:p>
          <a:p>
            <a:r>
              <a:rPr lang="en-IN" sz="2400" dirty="0" smtClean="0"/>
              <a:t>Stop writing for search engines.</a:t>
            </a:r>
          </a:p>
          <a:p>
            <a:r>
              <a:rPr lang="en-IN" sz="2400" dirty="0" smtClean="0"/>
              <a:t>Use social media.</a:t>
            </a:r>
          </a:p>
          <a:p>
            <a:r>
              <a:rPr lang="en-IN" sz="2400" dirty="0" smtClean="0"/>
              <a:t>Keep it clean.</a:t>
            </a:r>
            <a:endParaRPr lang="en-IN" sz="2400" dirty="0"/>
          </a:p>
        </p:txBody>
      </p:sp>
    </p:spTree>
    <p:extLst>
      <p:ext uri="{BB962C8B-B14F-4D97-AF65-F5344CB8AC3E}">
        <p14:creationId xmlns:p14="http://schemas.microsoft.com/office/powerpoint/2010/main" val="2084803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384"/>
            <a:ext cx="9144000" cy="6885384"/>
          </a:xfrm>
        </p:spPr>
        <p:txBody>
          <a:bodyPr/>
          <a:lstStyle/>
          <a:p>
            <a:pPr>
              <a:buFont typeface="Wingdings" pitchFamily="2" charset="2"/>
              <a:buChar char="Ø"/>
            </a:pPr>
            <a:r>
              <a:rPr lang="en-IN" dirty="0" smtClean="0">
                <a:solidFill>
                  <a:schemeClr val="accent6">
                    <a:lumMod val="75000"/>
                  </a:schemeClr>
                </a:solidFill>
              </a:rPr>
              <a:t>PROCESS OF CONDUCTING KEYWORD RESEARCH AND THE SEO RECOMMENDATIONS:</a:t>
            </a:r>
          </a:p>
          <a:p>
            <a:pPr>
              <a:buFont typeface="Wingdings" pitchFamily="2" charset="2"/>
              <a:buChar char="§"/>
            </a:pPr>
            <a:r>
              <a:rPr lang="en-IN" sz="2400" dirty="0" smtClean="0"/>
              <a:t>Keyword research is the process of finding and analysing keywords your ideal website visitors enter into search engines that enables you to target the most effective keywords in your content strategy. Keywords are words or phrases people use to find information or products in search engines. For example, if you want to buy food for your puppy you might type the keyword food for puppies into Google properly conducted keyword helps you to:</a:t>
            </a:r>
          </a:p>
          <a:p>
            <a:pPr>
              <a:buFont typeface="Wingdings" pitchFamily="2" charset="2"/>
              <a:buChar char="§"/>
            </a:pPr>
            <a:endParaRPr lang="en-IN" sz="2400" dirty="0"/>
          </a:p>
          <a:p>
            <a:r>
              <a:rPr lang="en-IN" sz="2400" dirty="0" smtClean="0">
                <a:solidFill>
                  <a:srgbClr val="00B0F0"/>
                </a:solidFill>
              </a:rPr>
              <a:t>Better understand your niche and target audience.</a:t>
            </a:r>
          </a:p>
          <a:p>
            <a:r>
              <a:rPr lang="en-IN" sz="2400" dirty="0" smtClean="0">
                <a:solidFill>
                  <a:srgbClr val="00B0F0"/>
                </a:solidFill>
              </a:rPr>
              <a:t>Tailor your content strategy to the needs of your audience.</a:t>
            </a:r>
          </a:p>
          <a:p>
            <a:r>
              <a:rPr lang="en-IN" sz="2400" dirty="0" smtClean="0">
                <a:solidFill>
                  <a:srgbClr val="00B0F0"/>
                </a:solidFill>
              </a:rPr>
              <a:t>Get more relevant traffic to your website.</a:t>
            </a:r>
            <a:endParaRPr lang="en-IN" sz="2400" dirty="0">
              <a:solidFill>
                <a:srgbClr val="00B0F0"/>
              </a:solidFill>
            </a:endParaRPr>
          </a:p>
        </p:txBody>
      </p:sp>
    </p:spTree>
    <p:extLst>
      <p:ext uri="{BB962C8B-B14F-4D97-AF65-F5344CB8AC3E}">
        <p14:creationId xmlns:p14="http://schemas.microsoft.com/office/powerpoint/2010/main" val="2682644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384"/>
            <a:ext cx="9144000" cy="6885384"/>
          </a:xfrm>
        </p:spPr>
        <p:txBody>
          <a:bodyPr>
            <a:normAutofit/>
          </a:bodyPr>
          <a:lstStyle/>
          <a:p>
            <a:pPr marL="0" indent="0">
              <a:buNone/>
            </a:pPr>
            <a:r>
              <a:rPr lang="en-IN" sz="2800" dirty="0" smtClean="0"/>
              <a:t>In this guide, we’ll cover three steps of keyword research:</a:t>
            </a:r>
          </a:p>
          <a:p>
            <a:pPr marL="0" indent="0">
              <a:buNone/>
            </a:pPr>
            <a:endParaRPr lang="en-IN" sz="2800" dirty="0"/>
          </a:p>
          <a:p>
            <a:pPr>
              <a:buFont typeface="Wingdings" pitchFamily="2" charset="2"/>
              <a:buChar char="Ø"/>
            </a:pPr>
            <a:r>
              <a:rPr lang="en-IN" sz="2800" dirty="0" smtClean="0"/>
              <a:t>Finding keywords: How to find relevant keywords with keyword research tools.</a:t>
            </a:r>
          </a:p>
          <a:p>
            <a:pPr>
              <a:buFont typeface="Wingdings" pitchFamily="2" charset="2"/>
              <a:buChar char="Ø"/>
            </a:pPr>
            <a:r>
              <a:rPr lang="en-IN" sz="2800" dirty="0" smtClean="0"/>
              <a:t>Analysing keywords: How to prioritize keywords using key metrics and criteria.</a:t>
            </a:r>
          </a:p>
          <a:p>
            <a:pPr>
              <a:buFont typeface="Wingdings" pitchFamily="2" charset="2"/>
              <a:buChar char="Ø"/>
            </a:pPr>
            <a:r>
              <a:rPr lang="en-IN" sz="2800" dirty="0" smtClean="0"/>
              <a:t>Targeting keywords: How to identify primary keywords and nail </a:t>
            </a:r>
            <a:r>
              <a:rPr lang="en-IN" sz="2800" dirty="0"/>
              <a:t>t</a:t>
            </a:r>
            <a:r>
              <a:rPr lang="en-IN" sz="2800" dirty="0" smtClean="0"/>
              <a:t>heir search intent.</a:t>
            </a:r>
            <a:endParaRPr lang="en-IN" sz="2800" dirty="0"/>
          </a:p>
        </p:txBody>
      </p:sp>
    </p:spTree>
    <p:extLst>
      <p:ext uri="{BB962C8B-B14F-4D97-AF65-F5344CB8AC3E}">
        <p14:creationId xmlns:p14="http://schemas.microsoft.com/office/powerpoint/2010/main" val="2242426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Font typeface="Wingdings" pitchFamily="2" charset="2"/>
              <a:buChar char="Ø"/>
            </a:pPr>
            <a:r>
              <a:rPr lang="en-IN" sz="2800" dirty="0" smtClean="0">
                <a:solidFill>
                  <a:schemeClr val="accent6">
                    <a:lumMod val="75000"/>
                  </a:schemeClr>
                </a:solidFill>
              </a:rPr>
              <a:t>Challenges faced during the research and analysis phase, as well as the key insights gained from the keyword research process</a:t>
            </a:r>
            <a:r>
              <a:rPr lang="en-IN" dirty="0" smtClean="0"/>
              <a:t>.</a:t>
            </a:r>
          </a:p>
          <a:p>
            <a:pPr marL="0" indent="0">
              <a:buNone/>
            </a:pPr>
            <a:r>
              <a:rPr lang="en-IN" dirty="0"/>
              <a:t> </a:t>
            </a:r>
            <a:r>
              <a:rPr lang="en-IN" dirty="0" smtClean="0"/>
              <a:t>  What is Keyword Research?</a:t>
            </a:r>
          </a:p>
          <a:p>
            <a:r>
              <a:rPr lang="en-IN" sz="2400" dirty="0" smtClean="0">
                <a:solidFill>
                  <a:srgbClr val="00B0F0"/>
                </a:solidFill>
              </a:rPr>
              <a:t>Keyword research is the process of identifying which queries customers use to guide their search journey and lead them to relevant information.</a:t>
            </a:r>
          </a:p>
          <a:p>
            <a:r>
              <a:rPr lang="en-IN" sz="2400" dirty="0" smtClean="0">
                <a:solidFill>
                  <a:srgbClr val="00B0F0"/>
                </a:solidFill>
              </a:rPr>
              <a:t>To help, Google provides a free tool called the Google keyword Planner for Google Ad Words users that assign a monthly search volume estimate for keywords phrases(groups of keywords clustered together) to help researchers. It also provides keyword suggestions to find more potential targets.</a:t>
            </a:r>
          </a:p>
          <a:p>
            <a:r>
              <a:rPr lang="en-IN" sz="2400" dirty="0" smtClean="0">
                <a:solidFill>
                  <a:srgbClr val="00B0F0"/>
                </a:solidFill>
              </a:rPr>
              <a:t>But SEO clarity users can review the largest keyword data set available: 30+ billion keywords across +170 countries, and updated weekly! </a:t>
            </a:r>
            <a:endParaRPr lang="en-IN" sz="2400" dirty="0">
              <a:solidFill>
                <a:srgbClr val="00B0F0"/>
              </a:solidFill>
            </a:endParaRPr>
          </a:p>
        </p:txBody>
      </p:sp>
    </p:spTree>
    <p:extLst>
      <p:ext uri="{BB962C8B-B14F-4D97-AF65-F5344CB8AC3E}">
        <p14:creationId xmlns:p14="http://schemas.microsoft.com/office/powerpoint/2010/main" val="2228643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 y="-27384"/>
            <a:ext cx="9180512" cy="6885384"/>
          </a:xfrm>
        </p:spPr>
        <p:txBody>
          <a:bodyPr/>
          <a:lstStyle/>
          <a:p>
            <a:pPr marL="0" indent="0">
              <a:buNone/>
            </a:pPr>
            <a:r>
              <a:rPr lang="en-IN" dirty="0" smtClean="0">
                <a:solidFill>
                  <a:srgbClr val="FFFF00"/>
                </a:solidFill>
              </a:rPr>
              <a:t>Why is Keyword Research Important</a:t>
            </a:r>
            <a:r>
              <a:rPr lang="en-IN" dirty="0" smtClean="0">
                <a:solidFill>
                  <a:schemeClr val="accent6">
                    <a:lumMod val="75000"/>
                  </a:schemeClr>
                </a:solidFill>
              </a:rPr>
              <a:t>?</a:t>
            </a:r>
          </a:p>
          <a:p>
            <a:r>
              <a:rPr lang="en-IN" sz="2800" dirty="0" smtClean="0"/>
              <a:t>Keyword research allows you to discover terms related to a certain topic and uncover their search demand, difficulty score, intent and more.</a:t>
            </a:r>
          </a:p>
          <a:p>
            <a:r>
              <a:rPr lang="en-IN" sz="2800" dirty="0" smtClean="0"/>
              <a:t>From there, you can create based on those words and topics, and get in front of your target audience by appearing on the Google search engine results pages (SERPs) with the content you know they’re looking for.</a:t>
            </a:r>
          </a:p>
          <a:p>
            <a:r>
              <a:rPr lang="en-IN" sz="2800" dirty="0" smtClean="0"/>
              <a:t>You can’t create content on a whim and hope that it performs well- you need to create data- supported content that you know will perform properly for the right target audience.</a:t>
            </a:r>
          </a:p>
          <a:p>
            <a:r>
              <a:rPr lang="en-IN" sz="2800" dirty="0" smtClean="0"/>
              <a:t>This is where keyword analysis goes hand-in-hand with research.  </a:t>
            </a:r>
            <a:endParaRPr lang="en-IN" sz="2800" dirty="0"/>
          </a:p>
        </p:txBody>
      </p:sp>
    </p:spTree>
    <p:extLst>
      <p:ext uri="{BB962C8B-B14F-4D97-AF65-F5344CB8AC3E}">
        <p14:creationId xmlns:p14="http://schemas.microsoft.com/office/powerpoint/2010/main" val="3394513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384"/>
            <a:ext cx="9144000" cy="6885384"/>
          </a:xfrm>
        </p:spPr>
        <p:txBody>
          <a:bodyPr>
            <a:normAutofit lnSpcReduction="10000"/>
          </a:bodyPr>
          <a:lstStyle/>
          <a:p>
            <a:pPr marL="0" indent="0">
              <a:buNone/>
            </a:pPr>
            <a:r>
              <a:rPr lang="en-IN" dirty="0" smtClean="0">
                <a:solidFill>
                  <a:schemeClr val="accent6">
                    <a:lumMod val="75000"/>
                  </a:schemeClr>
                </a:solidFill>
              </a:rPr>
              <a:t>Why Research and Analyse Keywords?</a:t>
            </a:r>
          </a:p>
          <a:p>
            <a:r>
              <a:rPr lang="en-IN" sz="2400" dirty="0" smtClean="0"/>
              <a:t>A} Prioritize keyword opportunities. Not all phrases you discover during the research can, in fact, drive significant traffic or rankings. Or their popularity is seasonal and there is no need to work on them now. Keyword analysis allows you to prioritize  opportunities so that you always work on the ones that can deliver the highest ROI.</a:t>
            </a:r>
          </a:p>
          <a:p>
            <a:r>
              <a:rPr lang="en-IN" sz="2400" dirty="0" smtClean="0"/>
              <a:t>B} Learn more about the audience’s preference. Analysing keyword data like the search volume or CPC cost will reveal a lot about what engages the audience. You will also discover which keywords are the most relevant to you audience( and why).</a:t>
            </a:r>
          </a:p>
          <a:p>
            <a:r>
              <a:rPr lang="en-IN" sz="2400" dirty="0" smtClean="0"/>
              <a:t>C} Evaluate the competition. Keyword analysis uncovers who else targets the keywords, and how likely you are to beat them( or what you need to do in order to beat them).</a:t>
            </a:r>
          </a:p>
          <a:p>
            <a:r>
              <a:rPr lang="en-IN" sz="2400" dirty="0" smtClean="0"/>
              <a:t>D} Analyse current keyword’s performance. The process will also reveal the reasons why certain pages do not perform well for their target keywords, and highlight ways to overcome the issue. </a:t>
            </a:r>
            <a:endParaRPr lang="en-IN" sz="2400" dirty="0"/>
          </a:p>
        </p:txBody>
      </p:sp>
    </p:spTree>
    <p:extLst>
      <p:ext uri="{BB962C8B-B14F-4D97-AF65-F5344CB8AC3E}">
        <p14:creationId xmlns:p14="http://schemas.microsoft.com/office/powerpoint/2010/main" val="9770468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 y="-27384"/>
            <a:ext cx="9180512" cy="6885384"/>
          </a:xfrm>
        </p:spPr>
        <p:txBody>
          <a:bodyPr>
            <a:normAutofit/>
          </a:bodyPr>
          <a:lstStyle/>
          <a:p>
            <a:pPr marL="0" indent="0">
              <a:buNone/>
            </a:pPr>
            <a:r>
              <a:rPr lang="en-IN" sz="2800" dirty="0" smtClean="0">
                <a:solidFill>
                  <a:schemeClr val="accent6">
                    <a:lumMod val="75000"/>
                  </a:schemeClr>
                </a:solidFill>
              </a:rPr>
              <a:t>How to do Keyword Research as Part of Your SEO Strategy?</a:t>
            </a:r>
          </a:p>
          <a:p>
            <a:r>
              <a:rPr lang="en-IN" sz="2400" dirty="0" smtClean="0"/>
              <a:t>Now that I’ve outlined the need-to-know concepts above, we can divide into details of how to actually conduct your research.</a:t>
            </a:r>
          </a:p>
          <a:p>
            <a:r>
              <a:rPr lang="en-IN" sz="2400" dirty="0" smtClean="0"/>
              <a:t>The process I’ve outlined below are ones I use personally and recommend to our clients. It will help you identify head terms to target, long-tail keywords to drive targeted traffic and create the content that will help you achieve your goals.</a:t>
            </a:r>
          </a:p>
          <a:p>
            <a:endParaRPr lang="en-IN" sz="2400" dirty="0"/>
          </a:p>
          <a:p>
            <a:pPr marL="0" indent="0">
              <a:buNone/>
            </a:pPr>
            <a:r>
              <a:rPr lang="en-IN" sz="2400" dirty="0" smtClean="0"/>
              <a:t>Our process includes five easy-to-follow steps:</a:t>
            </a:r>
          </a:p>
          <a:p>
            <a:pPr marL="457200" indent="-457200">
              <a:buFont typeface="+mj-lt"/>
              <a:buAutoNum type="arabicParenR"/>
            </a:pPr>
            <a:r>
              <a:rPr lang="en-IN" sz="2400" dirty="0" smtClean="0">
                <a:solidFill>
                  <a:srgbClr val="00B0F0"/>
                </a:solidFill>
              </a:rPr>
              <a:t>Identify the most relevant topics.</a:t>
            </a:r>
          </a:p>
          <a:p>
            <a:pPr marL="457200" indent="-457200">
              <a:buFont typeface="+mj-lt"/>
              <a:buAutoNum type="arabicParenR"/>
            </a:pPr>
            <a:r>
              <a:rPr lang="en-IN" sz="2400" dirty="0" smtClean="0">
                <a:solidFill>
                  <a:srgbClr val="00B0F0"/>
                </a:solidFill>
              </a:rPr>
              <a:t>Match topics with seed keywords (or head terms).</a:t>
            </a:r>
          </a:p>
          <a:p>
            <a:pPr marL="457200" indent="-457200">
              <a:buFont typeface="+mj-lt"/>
              <a:buAutoNum type="arabicParenR"/>
            </a:pPr>
            <a:r>
              <a:rPr lang="en-IN" sz="2400" dirty="0" smtClean="0">
                <a:solidFill>
                  <a:srgbClr val="00B0F0"/>
                </a:solidFill>
              </a:rPr>
              <a:t>Research more deeply in line with your core topics.</a:t>
            </a:r>
          </a:p>
          <a:p>
            <a:pPr marL="457200" indent="-457200">
              <a:buFont typeface="+mj-lt"/>
              <a:buAutoNum type="arabicParenR"/>
            </a:pPr>
            <a:r>
              <a:rPr lang="en-IN" sz="2400" dirty="0" smtClean="0">
                <a:solidFill>
                  <a:srgbClr val="00B0F0"/>
                </a:solidFill>
              </a:rPr>
              <a:t>Refine those keywords to identify the biggest opportunities.</a:t>
            </a:r>
          </a:p>
          <a:p>
            <a:pPr marL="457200" indent="-457200">
              <a:buFont typeface="+mj-lt"/>
              <a:buAutoNum type="arabicParenR"/>
            </a:pPr>
            <a:r>
              <a:rPr lang="en-IN" sz="2400" dirty="0" smtClean="0">
                <a:solidFill>
                  <a:srgbClr val="00B0F0"/>
                </a:solidFill>
              </a:rPr>
              <a:t>Prioritize keywords to focus on first.</a:t>
            </a:r>
            <a:endParaRPr lang="en-IN" sz="2400" dirty="0">
              <a:solidFill>
                <a:srgbClr val="00B0F0"/>
              </a:solidFill>
            </a:endParaRPr>
          </a:p>
        </p:txBody>
      </p:sp>
    </p:spTree>
    <p:extLst>
      <p:ext uri="{BB962C8B-B14F-4D97-AF65-F5344CB8AC3E}">
        <p14:creationId xmlns:p14="http://schemas.microsoft.com/office/powerpoint/2010/main" val="15258801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384"/>
            <a:ext cx="9144000" cy="6885384"/>
          </a:xfrm>
        </p:spPr>
      </p:pic>
    </p:spTree>
    <p:extLst>
      <p:ext uri="{BB962C8B-B14F-4D97-AF65-F5344CB8AC3E}">
        <p14:creationId xmlns:p14="http://schemas.microsoft.com/office/powerpoint/2010/main" val="893137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02081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IN" sz="2400" dirty="0" smtClean="0"/>
              <a:t>                    </a:t>
            </a:r>
            <a:r>
              <a:rPr lang="en-IN" sz="2400" b="1" u="sng" dirty="0" smtClean="0"/>
              <a:t>Part 3: Content ideas and marketing strategies </a:t>
            </a:r>
          </a:p>
          <a:p>
            <a:pPr marL="0" indent="0">
              <a:buNone/>
            </a:pPr>
            <a:r>
              <a:rPr lang="en-IN" sz="2400" dirty="0"/>
              <a:t> </a:t>
            </a:r>
            <a:r>
              <a:rPr lang="en-IN" sz="2400" dirty="0" smtClean="0"/>
              <a:t>                                 </a:t>
            </a:r>
            <a:r>
              <a:rPr lang="en-IN" sz="2400" b="1" u="sng" dirty="0" smtClean="0"/>
              <a:t>Content calendars </a:t>
            </a:r>
          </a:p>
          <a:p>
            <a:pPr marL="0" indent="0">
              <a:buNone/>
            </a:pP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476672"/>
            <a:ext cx="3203848" cy="6381328"/>
          </a:xfrm>
          <a:prstGeom prst="rect">
            <a:avLst/>
          </a:prstGeom>
        </p:spPr>
      </p:pic>
      <p:sp>
        <p:nvSpPr>
          <p:cNvPr id="4" name="TextBox 3"/>
          <p:cNvSpPr txBox="1"/>
          <p:nvPr/>
        </p:nvSpPr>
        <p:spPr>
          <a:xfrm>
            <a:off x="0" y="836712"/>
            <a:ext cx="5940152" cy="6494085"/>
          </a:xfrm>
          <a:prstGeom prst="rect">
            <a:avLst/>
          </a:prstGeom>
          <a:noFill/>
        </p:spPr>
        <p:txBody>
          <a:bodyPr wrap="square" rtlCol="0">
            <a:spAutoFit/>
          </a:bodyPr>
          <a:lstStyle/>
          <a:p>
            <a:r>
              <a:rPr lang="en-IN" dirty="0"/>
              <a:t>July 2</a:t>
            </a:r>
            <a:r>
              <a:rPr lang="en-IN" baseline="30000" dirty="0"/>
              <a:t>nd</a:t>
            </a:r>
            <a:r>
              <a:rPr lang="en-IN" dirty="0"/>
              <a:t>: “ Different printed collection”</a:t>
            </a:r>
          </a:p>
          <a:p>
            <a:r>
              <a:rPr lang="en-IN" dirty="0"/>
              <a:t>                 At the occasion of world UFO Day flying machine makes different printed collection for youth</a:t>
            </a:r>
          </a:p>
          <a:p>
            <a:r>
              <a:rPr lang="en-IN" dirty="0"/>
              <a:t>From July 2</a:t>
            </a:r>
            <a:r>
              <a:rPr lang="en-IN" baseline="30000" dirty="0"/>
              <a:t>nd</a:t>
            </a:r>
            <a:r>
              <a:rPr lang="en-IN" dirty="0"/>
              <a:t> to July 6</a:t>
            </a:r>
            <a:r>
              <a:rPr lang="en-IN" baseline="30000" dirty="0"/>
              <a:t>th</a:t>
            </a:r>
            <a:r>
              <a:rPr lang="en-IN" dirty="0"/>
              <a:t> </a:t>
            </a:r>
          </a:p>
          <a:p>
            <a:endParaRPr lang="en-IN" dirty="0"/>
          </a:p>
          <a:p>
            <a:r>
              <a:rPr lang="en-IN" dirty="0"/>
              <a:t>July 7</a:t>
            </a:r>
            <a:r>
              <a:rPr lang="en-IN" baseline="30000" dirty="0"/>
              <a:t>th</a:t>
            </a:r>
            <a:r>
              <a:rPr lang="en-IN" dirty="0"/>
              <a:t>: “Anything is good if it’s like chocolaty”</a:t>
            </a:r>
          </a:p>
          <a:p>
            <a:r>
              <a:rPr lang="en-IN" dirty="0"/>
              <a:t>  In these day flying machine makes lots of offers in clothes and bags for families.</a:t>
            </a:r>
          </a:p>
          <a:p>
            <a:r>
              <a:rPr lang="en-IN" dirty="0"/>
              <a:t>From July 7</a:t>
            </a:r>
            <a:r>
              <a:rPr lang="en-IN" baseline="30000" dirty="0"/>
              <a:t>th</a:t>
            </a:r>
            <a:r>
              <a:rPr lang="en-IN" dirty="0"/>
              <a:t> to July 9</a:t>
            </a:r>
            <a:r>
              <a:rPr lang="en-IN" baseline="30000" dirty="0"/>
              <a:t>th</a:t>
            </a:r>
          </a:p>
          <a:p>
            <a:endParaRPr lang="en-IN" baseline="30000" dirty="0"/>
          </a:p>
          <a:p>
            <a:r>
              <a:rPr lang="en-IN" dirty="0"/>
              <a:t>July 10</a:t>
            </a:r>
            <a:r>
              <a:rPr lang="en-IN" baseline="30000" dirty="0"/>
              <a:t>th</a:t>
            </a:r>
            <a:r>
              <a:rPr lang="en-IN" dirty="0"/>
              <a:t>: “ Be with flying machine”</a:t>
            </a:r>
          </a:p>
          <a:p>
            <a:r>
              <a:rPr lang="en-IN" dirty="0"/>
              <a:t> There are 15% off in any clothes of ladies and gents.</a:t>
            </a:r>
          </a:p>
          <a:p>
            <a:r>
              <a:rPr lang="en-IN" dirty="0"/>
              <a:t>From July 10</a:t>
            </a:r>
            <a:r>
              <a:rPr lang="en-IN" baseline="30000" dirty="0"/>
              <a:t>th</a:t>
            </a:r>
            <a:r>
              <a:rPr lang="en-IN" dirty="0"/>
              <a:t> to July 14</a:t>
            </a:r>
            <a:r>
              <a:rPr lang="en-IN" baseline="30000" dirty="0"/>
              <a:t>th</a:t>
            </a:r>
            <a:r>
              <a:rPr lang="en-IN" dirty="0"/>
              <a:t> </a:t>
            </a:r>
          </a:p>
          <a:p>
            <a:endParaRPr lang="en-IN" dirty="0"/>
          </a:p>
          <a:p>
            <a:r>
              <a:rPr lang="en-IN" dirty="0"/>
              <a:t>July 15</a:t>
            </a:r>
            <a:r>
              <a:rPr lang="en-IN" baseline="30000" dirty="0"/>
              <a:t>th</a:t>
            </a:r>
            <a:r>
              <a:rPr lang="en-IN" dirty="0"/>
              <a:t>: “ You can’t away anything from flying machine”</a:t>
            </a:r>
          </a:p>
          <a:p>
            <a:r>
              <a:rPr lang="en-IN" dirty="0"/>
              <a:t> There are 50% off at each product and which are comfortable for you.</a:t>
            </a:r>
          </a:p>
          <a:p>
            <a:r>
              <a:rPr lang="en-IN" dirty="0"/>
              <a:t>From July 15</a:t>
            </a:r>
            <a:r>
              <a:rPr lang="en-IN" baseline="30000" dirty="0"/>
              <a:t>th</a:t>
            </a:r>
            <a:r>
              <a:rPr lang="en-IN" dirty="0"/>
              <a:t> to July 29</a:t>
            </a:r>
            <a:r>
              <a:rPr lang="en-IN" baseline="30000" dirty="0"/>
              <a:t>th</a:t>
            </a:r>
            <a:r>
              <a:rPr lang="en-IN" sz="4000" dirty="0"/>
              <a:t>.</a:t>
            </a:r>
          </a:p>
          <a:p>
            <a:r>
              <a:rPr lang="en-IN" dirty="0"/>
              <a:t>July 30</a:t>
            </a:r>
            <a:r>
              <a:rPr lang="en-IN" baseline="30000" dirty="0"/>
              <a:t>th</a:t>
            </a:r>
            <a:r>
              <a:rPr lang="en-IN" dirty="0"/>
              <a:t>: “Give something to your best friend”</a:t>
            </a:r>
          </a:p>
          <a:p>
            <a:r>
              <a:rPr lang="en-IN" dirty="0"/>
              <a:t>  Flying machines make lots of clothes for your best friends</a:t>
            </a:r>
          </a:p>
          <a:p>
            <a:endParaRPr lang="en-IN" sz="4000" dirty="0"/>
          </a:p>
        </p:txBody>
      </p:sp>
    </p:spTree>
    <p:extLst>
      <p:ext uri="{BB962C8B-B14F-4D97-AF65-F5344CB8AC3E}">
        <p14:creationId xmlns:p14="http://schemas.microsoft.com/office/powerpoint/2010/main" val="39466385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 y="-27384"/>
            <a:ext cx="9180512" cy="6885384"/>
          </a:xfrm>
        </p:spPr>
        <p:txBody>
          <a:bodyPr/>
          <a:lstStyle/>
          <a:p>
            <a:pPr marL="0" indent="0">
              <a:buNone/>
            </a:pPr>
            <a:r>
              <a:rPr lang="en-IN" b="1" u="sng" dirty="0" smtClean="0"/>
              <a:t>STRATEGY, AIM AND THE IDEA BEHIND THESE POSTS AND STORIES</a:t>
            </a:r>
          </a:p>
          <a:p>
            <a:pPr>
              <a:buFont typeface="Wingdings" pitchFamily="2" charset="2"/>
              <a:buChar char="Ø"/>
            </a:pPr>
            <a:r>
              <a:rPr lang="en-IN" sz="2400" dirty="0" smtClean="0">
                <a:solidFill>
                  <a:schemeClr val="accent6">
                    <a:lumMod val="75000"/>
                  </a:schemeClr>
                </a:solidFill>
              </a:rPr>
              <a:t>Ensures consistency</a:t>
            </a:r>
            <a:r>
              <a:rPr lang="en-IN" sz="2400" dirty="0" smtClean="0"/>
              <a:t>:</a:t>
            </a:r>
          </a:p>
          <a:p>
            <a:pPr marL="0" indent="0">
              <a:buNone/>
            </a:pPr>
            <a:r>
              <a:rPr lang="en-IN" sz="2000" dirty="0" smtClean="0"/>
              <a:t>Content calendar lays out all your marketing activities including past, present and future, so you can better see how each activity relates to the others. This features allows you to plan a more consistent schedule of activities- and make sure that they all work together to build your brand.</a:t>
            </a:r>
          </a:p>
          <a:p>
            <a:pPr marL="0" indent="0">
              <a:buNone/>
            </a:pPr>
            <a:endParaRPr lang="en-IN" sz="2000" dirty="0"/>
          </a:p>
          <a:p>
            <a:r>
              <a:rPr lang="en-IN" sz="2000" dirty="0" smtClean="0"/>
              <a:t>A content calendar is a resource to plan, schedule and organize content creation and publishing. Marketing teams rely on their calendars to plan campaigns across different platforms- like the company’s blog, email marketing and social networks.</a:t>
            </a:r>
          </a:p>
          <a:p>
            <a:r>
              <a:rPr lang="en-IN" sz="2000" dirty="0" smtClean="0"/>
              <a:t>A content calendar is important to keep your content marketing well-organized and on track. It helps you with initial brainstorming, which saves you from last-minute disastrous planning and helps you produce content consistently.</a:t>
            </a:r>
          </a:p>
          <a:p>
            <a:r>
              <a:rPr lang="en-IN" sz="2000" dirty="0" smtClean="0"/>
              <a:t>A social media calendar lets you plan ahead, batch your work, avoid multitasking and note down all your content ideas for later. Social media planning calendar tools even allow you to schedule social media posts ahead of time.</a:t>
            </a:r>
            <a:endParaRPr lang="en-IN" sz="2000" dirty="0"/>
          </a:p>
        </p:txBody>
      </p:sp>
    </p:spTree>
    <p:extLst>
      <p:ext uri="{BB962C8B-B14F-4D97-AF65-F5344CB8AC3E}">
        <p14:creationId xmlns:p14="http://schemas.microsoft.com/office/powerpoint/2010/main" val="38896752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2012"/>
            <a:ext cx="9144000" cy="6825988"/>
          </a:xfrm>
        </p:spPr>
        <p:txBody>
          <a:bodyPr>
            <a:normAutofit lnSpcReduction="10000"/>
          </a:bodyPr>
          <a:lstStyle/>
          <a:p>
            <a:pPr marL="0" indent="0">
              <a:buNone/>
            </a:pPr>
            <a:r>
              <a:rPr lang="en-IN" sz="2800" b="1" u="sng" dirty="0" smtClean="0">
                <a:solidFill>
                  <a:srgbClr val="00B050"/>
                </a:solidFill>
              </a:rPr>
              <a:t>Content, Ideas &amp; Marketing </a:t>
            </a:r>
            <a:r>
              <a:rPr lang="en-IN" sz="2800" b="1" u="sng" dirty="0">
                <a:solidFill>
                  <a:srgbClr val="00B050"/>
                </a:solidFill>
              </a:rPr>
              <a:t>s</a:t>
            </a:r>
            <a:r>
              <a:rPr lang="en-IN" sz="2800" b="1" u="sng" dirty="0" smtClean="0">
                <a:solidFill>
                  <a:srgbClr val="00B050"/>
                </a:solidFill>
              </a:rPr>
              <a:t>trategies process</a:t>
            </a:r>
          </a:p>
          <a:p>
            <a:pPr>
              <a:buFont typeface="Wingdings" pitchFamily="2" charset="2"/>
              <a:buChar char="ü"/>
            </a:pPr>
            <a:r>
              <a:rPr lang="en-IN" dirty="0" smtClean="0">
                <a:solidFill>
                  <a:schemeClr val="accent6">
                    <a:lumMod val="75000"/>
                  </a:schemeClr>
                </a:solidFill>
              </a:rPr>
              <a:t> </a:t>
            </a:r>
            <a:r>
              <a:rPr lang="en-IN" sz="2400" dirty="0" smtClean="0">
                <a:solidFill>
                  <a:schemeClr val="accent6">
                    <a:lumMod val="75000"/>
                  </a:schemeClr>
                </a:solidFill>
              </a:rPr>
              <a:t>Adopt a unique angle with your content. Know your Audience.</a:t>
            </a:r>
          </a:p>
          <a:p>
            <a:pPr>
              <a:buFont typeface="Wingdings" pitchFamily="2" charset="2"/>
              <a:buChar char="ü"/>
            </a:pPr>
            <a:r>
              <a:rPr lang="en-IN" sz="2400" dirty="0" smtClean="0">
                <a:solidFill>
                  <a:schemeClr val="accent6">
                    <a:lumMod val="75000"/>
                  </a:schemeClr>
                </a:solidFill>
              </a:rPr>
              <a:t>Tap into current trends.</a:t>
            </a:r>
          </a:p>
          <a:p>
            <a:pPr>
              <a:buFont typeface="Wingdings" pitchFamily="2" charset="2"/>
              <a:buChar char="ü"/>
            </a:pPr>
            <a:r>
              <a:rPr lang="en-IN" sz="2400" dirty="0" smtClean="0">
                <a:solidFill>
                  <a:schemeClr val="accent6">
                    <a:lumMod val="75000"/>
                  </a:schemeClr>
                </a:solidFill>
              </a:rPr>
              <a:t>Build evergreen content.</a:t>
            </a:r>
          </a:p>
          <a:p>
            <a:pPr>
              <a:buFont typeface="Wingdings" pitchFamily="2" charset="2"/>
              <a:buChar char="ü"/>
            </a:pPr>
            <a:r>
              <a:rPr lang="en-IN" sz="2400" dirty="0" smtClean="0">
                <a:solidFill>
                  <a:schemeClr val="accent6">
                    <a:lumMod val="75000"/>
                  </a:schemeClr>
                </a:solidFill>
              </a:rPr>
              <a:t>Nurture your email subscribers.</a:t>
            </a:r>
          </a:p>
          <a:p>
            <a:pPr>
              <a:buFont typeface="Wingdings" pitchFamily="2" charset="2"/>
              <a:buChar char="ü"/>
            </a:pPr>
            <a:r>
              <a:rPr lang="en-IN" sz="2400" dirty="0" smtClean="0">
                <a:solidFill>
                  <a:schemeClr val="accent6">
                    <a:lumMod val="75000"/>
                  </a:schemeClr>
                </a:solidFill>
              </a:rPr>
              <a:t>Create original research.</a:t>
            </a:r>
          </a:p>
          <a:p>
            <a:pPr>
              <a:buFont typeface="Wingdings" pitchFamily="2" charset="2"/>
              <a:buChar char="ü"/>
            </a:pPr>
            <a:r>
              <a:rPr lang="en-IN" sz="2400" dirty="0" smtClean="0">
                <a:solidFill>
                  <a:schemeClr val="accent6">
                    <a:lumMod val="75000"/>
                  </a:schemeClr>
                </a:solidFill>
              </a:rPr>
              <a:t>Write your case studies.</a:t>
            </a:r>
          </a:p>
          <a:p>
            <a:pPr>
              <a:buFont typeface="Wingdings" pitchFamily="2" charset="2"/>
              <a:buChar char="ü"/>
            </a:pPr>
            <a:r>
              <a:rPr lang="en-IN" sz="2400" dirty="0" smtClean="0">
                <a:solidFill>
                  <a:schemeClr val="accent6">
                    <a:lumMod val="75000"/>
                  </a:schemeClr>
                </a:solidFill>
              </a:rPr>
              <a:t>Build interactive tools.</a:t>
            </a:r>
          </a:p>
          <a:p>
            <a:pPr>
              <a:buFont typeface="Wingdings" pitchFamily="2" charset="2"/>
              <a:buChar char="ü"/>
            </a:pPr>
            <a:r>
              <a:rPr lang="en-IN" sz="2400" dirty="0" smtClean="0">
                <a:solidFill>
                  <a:schemeClr val="accent6">
                    <a:lumMod val="75000"/>
                  </a:schemeClr>
                </a:solidFill>
              </a:rPr>
              <a:t>Testimonials and Reviews.</a:t>
            </a:r>
          </a:p>
          <a:p>
            <a:pPr>
              <a:buFont typeface="Wingdings" pitchFamily="2" charset="2"/>
              <a:buChar char="ü"/>
            </a:pPr>
            <a:r>
              <a:rPr lang="en-IN" sz="2400" dirty="0" smtClean="0">
                <a:solidFill>
                  <a:schemeClr val="accent6">
                    <a:lumMod val="75000"/>
                  </a:schemeClr>
                </a:solidFill>
              </a:rPr>
              <a:t>Repurpose content.</a:t>
            </a:r>
          </a:p>
          <a:p>
            <a:pPr>
              <a:buFont typeface="Wingdings" pitchFamily="2" charset="2"/>
              <a:buChar char="ü"/>
            </a:pPr>
            <a:r>
              <a:rPr lang="en-IN" sz="2400" dirty="0" smtClean="0">
                <a:solidFill>
                  <a:schemeClr val="accent6">
                    <a:lumMod val="75000"/>
                  </a:schemeClr>
                </a:solidFill>
              </a:rPr>
              <a:t>Update old content.</a:t>
            </a:r>
          </a:p>
          <a:p>
            <a:pPr>
              <a:buFont typeface="Wingdings" pitchFamily="2" charset="2"/>
              <a:buChar char="ü"/>
            </a:pPr>
            <a:r>
              <a:rPr lang="en-IN" sz="2400" dirty="0" smtClean="0">
                <a:solidFill>
                  <a:schemeClr val="accent6">
                    <a:lumMod val="75000"/>
                  </a:schemeClr>
                </a:solidFill>
              </a:rPr>
              <a:t>Encourage user-generated content.</a:t>
            </a:r>
          </a:p>
          <a:p>
            <a:pPr>
              <a:buFont typeface="Wingdings" pitchFamily="2" charset="2"/>
              <a:buChar char="ü"/>
            </a:pPr>
            <a:r>
              <a:rPr lang="en-IN" sz="2400" dirty="0" smtClean="0">
                <a:solidFill>
                  <a:schemeClr val="accent6">
                    <a:lumMod val="75000"/>
                  </a:schemeClr>
                </a:solidFill>
              </a:rPr>
              <a:t>Guest blogging.</a:t>
            </a:r>
          </a:p>
          <a:p>
            <a:pPr>
              <a:buFont typeface="Wingdings" pitchFamily="2" charset="2"/>
              <a:buChar char="ü"/>
            </a:pPr>
            <a:r>
              <a:rPr lang="en-IN" sz="2400" dirty="0" smtClean="0">
                <a:solidFill>
                  <a:schemeClr val="accent6">
                    <a:lumMod val="75000"/>
                  </a:schemeClr>
                </a:solidFill>
              </a:rPr>
              <a:t>Create videos on social media.</a:t>
            </a:r>
          </a:p>
          <a:p>
            <a:pPr>
              <a:buFont typeface="Wingdings" pitchFamily="2" charset="2"/>
              <a:buChar char="ü"/>
            </a:pPr>
            <a:r>
              <a:rPr lang="en-IN" sz="2400" dirty="0" smtClean="0">
                <a:solidFill>
                  <a:schemeClr val="accent6">
                    <a:lumMod val="75000"/>
                  </a:schemeClr>
                </a:solidFill>
              </a:rPr>
              <a:t>Host a podcast.</a:t>
            </a:r>
            <a:endParaRPr lang="en-IN" sz="2400" dirty="0">
              <a:solidFill>
                <a:schemeClr val="accent6">
                  <a:lumMod val="75000"/>
                </a:schemeClr>
              </a:solidFill>
            </a:endParaRPr>
          </a:p>
        </p:txBody>
      </p:sp>
    </p:spTree>
    <p:extLst>
      <p:ext uri="{BB962C8B-B14F-4D97-AF65-F5344CB8AC3E}">
        <p14:creationId xmlns:p14="http://schemas.microsoft.com/office/powerpoint/2010/main" val="2939311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IN" b="1" u="sng" dirty="0" smtClean="0">
                <a:solidFill>
                  <a:srgbClr val="FF0000"/>
                </a:solidFill>
              </a:rPr>
              <a:t>Challenges encountered and lessons learned in marketing strategies</a:t>
            </a:r>
          </a:p>
          <a:p>
            <a:pPr>
              <a:buFont typeface="Wingdings" pitchFamily="2" charset="2"/>
              <a:buChar char="Ø"/>
            </a:pPr>
            <a:endParaRPr lang="en-IN" sz="2000" dirty="0"/>
          </a:p>
          <a:p>
            <a:pPr>
              <a:buFont typeface="Wingdings" pitchFamily="2" charset="2"/>
              <a:buChar char="Ø"/>
            </a:pPr>
            <a:r>
              <a:rPr lang="en-IN" sz="2800" dirty="0" smtClean="0">
                <a:solidFill>
                  <a:srgbClr val="00B0F0"/>
                </a:solidFill>
              </a:rPr>
              <a:t>Recruiting talent.</a:t>
            </a:r>
          </a:p>
          <a:p>
            <a:pPr>
              <a:buFont typeface="Wingdings" pitchFamily="2" charset="2"/>
              <a:buChar char="Ø"/>
            </a:pPr>
            <a:r>
              <a:rPr lang="en-IN" sz="2800" dirty="0" smtClean="0">
                <a:solidFill>
                  <a:srgbClr val="00B0F0"/>
                </a:solidFill>
              </a:rPr>
              <a:t>Maintaining a sufficient budget.</a:t>
            </a:r>
          </a:p>
          <a:p>
            <a:pPr>
              <a:buFont typeface="Wingdings" pitchFamily="2" charset="2"/>
              <a:buChar char="Ø"/>
            </a:pPr>
            <a:r>
              <a:rPr lang="en-IN" sz="2800" dirty="0" smtClean="0">
                <a:solidFill>
                  <a:srgbClr val="00B0F0"/>
                </a:solidFill>
              </a:rPr>
              <a:t>Generating leads.</a:t>
            </a:r>
          </a:p>
          <a:p>
            <a:pPr>
              <a:buFont typeface="Wingdings" pitchFamily="2" charset="2"/>
              <a:buChar char="Ø"/>
            </a:pPr>
            <a:r>
              <a:rPr lang="en-IN" sz="2800" dirty="0" smtClean="0">
                <a:solidFill>
                  <a:srgbClr val="00B0F0"/>
                </a:solidFill>
              </a:rPr>
              <a:t>Finding the right tools.</a:t>
            </a:r>
          </a:p>
          <a:p>
            <a:pPr>
              <a:buFont typeface="Wingdings" pitchFamily="2" charset="2"/>
              <a:buChar char="Ø"/>
            </a:pPr>
            <a:r>
              <a:rPr lang="en-IN" sz="2800" dirty="0" smtClean="0">
                <a:solidFill>
                  <a:srgbClr val="00B0F0"/>
                </a:solidFill>
              </a:rPr>
              <a:t>Being risk-averse.</a:t>
            </a:r>
          </a:p>
          <a:p>
            <a:pPr>
              <a:buFont typeface="Wingdings" pitchFamily="2" charset="2"/>
              <a:buChar char="Ø"/>
            </a:pPr>
            <a:r>
              <a:rPr lang="en-IN" sz="2800" dirty="0" smtClean="0">
                <a:solidFill>
                  <a:srgbClr val="00B0F0"/>
                </a:solidFill>
              </a:rPr>
              <a:t>Moving into new markets.</a:t>
            </a:r>
          </a:p>
          <a:p>
            <a:pPr>
              <a:buFont typeface="Wingdings" pitchFamily="2" charset="2"/>
              <a:buChar char="Ø"/>
            </a:pPr>
            <a:r>
              <a:rPr lang="en-IN" sz="2800" dirty="0" smtClean="0">
                <a:solidFill>
                  <a:srgbClr val="00B0F0"/>
                </a:solidFill>
              </a:rPr>
              <a:t>Retaining customers.</a:t>
            </a:r>
          </a:p>
          <a:p>
            <a:pPr>
              <a:buFont typeface="Wingdings" pitchFamily="2" charset="2"/>
              <a:buChar char="Ø"/>
            </a:pPr>
            <a:r>
              <a:rPr lang="en-IN" sz="2800" dirty="0" smtClean="0">
                <a:solidFill>
                  <a:srgbClr val="00B0F0"/>
                </a:solidFill>
              </a:rPr>
              <a:t>Retaining and training staff.</a:t>
            </a:r>
          </a:p>
          <a:p>
            <a:pPr>
              <a:buFont typeface="Wingdings" pitchFamily="2" charset="2"/>
              <a:buChar char="Ø"/>
            </a:pPr>
            <a:r>
              <a:rPr lang="en-IN" sz="2800" dirty="0" smtClean="0">
                <a:solidFill>
                  <a:srgbClr val="00B0F0"/>
                </a:solidFill>
              </a:rPr>
              <a:t>Choosing effective tactics.</a:t>
            </a:r>
          </a:p>
          <a:p>
            <a:pPr>
              <a:buFont typeface="Wingdings" pitchFamily="2" charset="2"/>
              <a:buChar char="Ø"/>
            </a:pPr>
            <a:r>
              <a:rPr lang="en-IN" sz="2800" dirty="0" smtClean="0">
                <a:solidFill>
                  <a:srgbClr val="00B0F0"/>
                </a:solidFill>
              </a:rPr>
              <a:t>Facing increased competition</a:t>
            </a:r>
          </a:p>
        </p:txBody>
      </p:sp>
    </p:spTree>
    <p:extLst>
      <p:ext uri="{BB962C8B-B14F-4D97-AF65-F5344CB8AC3E}">
        <p14:creationId xmlns:p14="http://schemas.microsoft.com/office/powerpoint/2010/main" val="2994099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48735"/>
            <a:ext cx="2915816" cy="5536649"/>
          </a:xfr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391" y="1348735"/>
            <a:ext cx="3122529" cy="548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6136" y="1348735"/>
            <a:ext cx="3459608" cy="551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9552" y="116632"/>
            <a:ext cx="8640960" cy="646331"/>
          </a:xfrm>
          <a:prstGeom prst="rect">
            <a:avLst/>
          </a:prstGeom>
          <a:noFill/>
        </p:spPr>
        <p:txBody>
          <a:bodyPr wrap="square" rtlCol="0">
            <a:spAutoFit/>
          </a:bodyPr>
          <a:lstStyle/>
          <a:p>
            <a:r>
              <a:rPr lang="en-IN" sz="3600" b="1" u="sng" dirty="0" smtClean="0"/>
              <a:t>Part 4: Content creation and </a:t>
            </a:r>
            <a:r>
              <a:rPr lang="en-IN" sz="3600" b="1" u="sng" dirty="0"/>
              <a:t>c</a:t>
            </a:r>
            <a:r>
              <a:rPr lang="en-IN" sz="3600" b="1" u="sng" dirty="0" smtClean="0"/>
              <a:t>uration</a:t>
            </a:r>
            <a:endParaRPr lang="en-IN" sz="3600" b="1" u="sng" dirty="0"/>
          </a:p>
        </p:txBody>
      </p:sp>
      <p:sp>
        <p:nvSpPr>
          <p:cNvPr id="3" name="TextBox 2"/>
          <p:cNvSpPr txBox="1"/>
          <p:nvPr/>
        </p:nvSpPr>
        <p:spPr>
          <a:xfrm>
            <a:off x="2843808" y="887070"/>
            <a:ext cx="6336704" cy="461665"/>
          </a:xfrm>
          <a:prstGeom prst="rect">
            <a:avLst/>
          </a:prstGeom>
          <a:noFill/>
        </p:spPr>
        <p:txBody>
          <a:bodyPr wrap="square" rtlCol="0">
            <a:spAutoFit/>
          </a:bodyPr>
          <a:lstStyle/>
          <a:p>
            <a:r>
              <a:rPr lang="en-IN" sz="2400" b="1" u="sng" dirty="0" smtClean="0"/>
              <a:t>Post creation</a:t>
            </a:r>
            <a:endParaRPr lang="en-IN" sz="2400" b="1" u="sng" dirty="0"/>
          </a:p>
        </p:txBody>
      </p:sp>
    </p:spTree>
    <p:extLst>
      <p:ext uri="{BB962C8B-B14F-4D97-AF65-F5344CB8AC3E}">
        <p14:creationId xmlns:p14="http://schemas.microsoft.com/office/powerpoint/2010/main" val="634550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12" y="586027"/>
            <a:ext cx="3312368" cy="6271973"/>
          </a:xfrm>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5856" y="586027"/>
            <a:ext cx="2232248" cy="6271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586027"/>
            <a:ext cx="3635895" cy="6271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55776" y="1252"/>
            <a:ext cx="9143999" cy="584775"/>
          </a:xfrm>
          <a:prstGeom prst="rect">
            <a:avLst/>
          </a:prstGeom>
          <a:noFill/>
        </p:spPr>
        <p:txBody>
          <a:bodyPr wrap="square" rtlCol="0">
            <a:spAutoFit/>
          </a:bodyPr>
          <a:lstStyle/>
          <a:p>
            <a:r>
              <a:rPr lang="en-IN" sz="3200" b="1" u="sng" dirty="0" smtClean="0"/>
              <a:t>Instagram  Story</a:t>
            </a:r>
            <a:endParaRPr lang="en-IN" sz="3200" b="1" u="sng" dirty="0"/>
          </a:p>
        </p:txBody>
      </p:sp>
    </p:spTree>
    <p:extLst>
      <p:ext uri="{BB962C8B-B14F-4D97-AF65-F5344CB8AC3E}">
        <p14:creationId xmlns:p14="http://schemas.microsoft.com/office/powerpoint/2010/main" val="3038783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92"/>
            <a:ext cx="9144000" cy="6957392"/>
          </a:xfrm>
          <a:prstGeom prst="rect">
            <a:avLst/>
          </a:prstGeom>
        </p:spPr>
      </p:pic>
    </p:spTree>
    <p:extLst>
      <p:ext uri="{BB962C8B-B14F-4D97-AF65-F5344CB8AC3E}">
        <p14:creationId xmlns:p14="http://schemas.microsoft.com/office/powerpoint/2010/main" val="10792588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757"/>
            <a:ext cx="9144000" cy="6846243"/>
          </a:xfrm>
        </p:spPr>
        <p:txBody>
          <a:bodyPr/>
          <a:lstStyle/>
          <a:p>
            <a:pPr marL="0" indent="0">
              <a:buNone/>
            </a:pPr>
            <a:r>
              <a:rPr lang="en-IN" dirty="0" smtClean="0"/>
              <a:t>               </a:t>
            </a:r>
            <a:r>
              <a:rPr lang="en-IN" b="1" u="sng" dirty="0" smtClean="0"/>
              <a:t>Strategies and Areas for Improvement</a:t>
            </a:r>
          </a:p>
          <a:p>
            <a:r>
              <a:rPr lang="en-IN" dirty="0" smtClean="0"/>
              <a:t>Redefine your marketing strategy as per your goals.</a:t>
            </a:r>
          </a:p>
          <a:p>
            <a:r>
              <a:rPr lang="en-IN" dirty="0" smtClean="0"/>
              <a:t>Create/ hire your digital marketing team.</a:t>
            </a:r>
          </a:p>
          <a:p>
            <a:r>
              <a:rPr lang="en-IN" dirty="0" smtClean="0"/>
              <a:t>Focus on SML.</a:t>
            </a:r>
          </a:p>
          <a:p>
            <a:r>
              <a:rPr lang="en-IN" dirty="0" smtClean="0"/>
              <a:t>Create multi-channel campaigns.</a:t>
            </a:r>
          </a:p>
          <a:p>
            <a:r>
              <a:rPr lang="en-IN" dirty="0" smtClean="0"/>
              <a:t>Develop an exceptional content creation strategy.</a:t>
            </a:r>
          </a:p>
          <a:p>
            <a:r>
              <a:rPr lang="en-IN" dirty="0" smtClean="0"/>
              <a:t>Optimize the content.</a:t>
            </a:r>
          </a:p>
          <a:p>
            <a:r>
              <a:rPr lang="en-IN" dirty="0" smtClean="0"/>
              <a:t>Rely on automation.</a:t>
            </a:r>
          </a:p>
          <a:p>
            <a:r>
              <a:rPr lang="en-IN" dirty="0" smtClean="0"/>
              <a:t>Continuous improvement is the key.</a:t>
            </a:r>
            <a:endParaRPr lang="en-IN" dirty="0"/>
          </a:p>
        </p:txBody>
      </p:sp>
    </p:spTree>
    <p:extLst>
      <p:ext uri="{BB962C8B-B14F-4D97-AF65-F5344CB8AC3E}">
        <p14:creationId xmlns:p14="http://schemas.microsoft.com/office/powerpoint/2010/main" val="11407991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692696"/>
            <a:ext cx="8784976" cy="6165304"/>
          </a:xfrm>
          <a:prstGeom prst="rect">
            <a:avLst/>
          </a:prstGeom>
        </p:spPr>
      </p:pic>
      <p:sp>
        <p:nvSpPr>
          <p:cNvPr id="2" name="TextBox 1"/>
          <p:cNvSpPr txBox="1"/>
          <p:nvPr/>
        </p:nvSpPr>
        <p:spPr>
          <a:xfrm>
            <a:off x="2483768" y="0"/>
            <a:ext cx="7560840" cy="584775"/>
          </a:xfrm>
          <a:prstGeom prst="rect">
            <a:avLst/>
          </a:prstGeom>
          <a:noFill/>
        </p:spPr>
        <p:txBody>
          <a:bodyPr wrap="square" rtlCol="0">
            <a:spAutoFit/>
          </a:bodyPr>
          <a:lstStyle/>
          <a:p>
            <a:r>
              <a:rPr lang="en-IN" sz="3200" b="1" u="sng" dirty="0" smtClean="0"/>
              <a:t>Design/ video editing</a:t>
            </a:r>
            <a:endParaRPr lang="en-IN" sz="3200" b="1" u="sng" dirty="0"/>
          </a:p>
        </p:txBody>
      </p:sp>
    </p:spTree>
    <p:extLst>
      <p:ext uri="{BB962C8B-B14F-4D97-AF65-F5344CB8AC3E}">
        <p14:creationId xmlns:p14="http://schemas.microsoft.com/office/powerpoint/2010/main" val="330639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27384"/>
            <a:ext cx="9180512" cy="6885384"/>
          </a:xfrm>
        </p:spPr>
      </p:pic>
    </p:spTree>
    <p:extLst>
      <p:ext uri="{BB962C8B-B14F-4D97-AF65-F5344CB8AC3E}">
        <p14:creationId xmlns:p14="http://schemas.microsoft.com/office/powerpoint/2010/main" val="26561969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7" y="908720"/>
            <a:ext cx="8136904" cy="5949280"/>
          </a:xfrm>
          <a:prstGeom prst="rect">
            <a:avLst/>
          </a:prstGeom>
        </p:spPr>
      </p:pic>
      <p:sp>
        <p:nvSpPr>
          <p:cNvPr id="2" name="TextBox 1"/>
          <p:cNvSpPr txBox="1"/>
          <p:nvPr/>
        </p:nvSpPr>
        <p:spPr>
          <a:xfrm>
            <a:off x="2915816" y="-27384"/>
            <a:ext cx="8136904" cy="584775"/>
          </a:xfrm>
          <a:prstGeom prst="rect">
            <a:avLst/>
          </a:prstGeom>
          <a:noFill/>
        </p:spPr>
        <p:txBody>
          <a:bodyPr wrap="square" rtlCol="0">
            <a:spAutoFit/>
          </a:bodyPr>
          <a:lstStyle/>
          <a:p>
            <a:r>
              <a:rPr lang="en-IN" sz="3200" b="1" u="sng" dirty="0" smtClean="0"/>
              <a:t>Video Creation</a:t>
            </a:r>
            <a:endParaRPr lang="en-IN" sz="3200" b="1" u="sng" dirty="0"/>
          </a:p>
        </p:txBody>
      </p:sp>
    </p:spTree>
    <p:extLst>
      <p:ext uri="{BB962C8B-B14F-4D97-AF65-F5344CB8AC3E}">
        <p14:creationId xmlns:p14="http://schemas.microsoft.com/office/powerpoint/2010/main" val="26802961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2696"/>
            <a:ext cx="9144000" cy="6165304"/>
          </a:xfrm>
          <a:prstGeom prst="rect">
            <a:avLst/>
          </a:prstGeom>
        </p:spPr>
      </p:pic>
      <p:sp>
        <p:nvSpPr>
          <p:cNvPr id="6" name="TextBox 5"/>
          <p:cNvSpPr txBox="1"/>
          <p:nvPr/>
        </p:nvSpPr>
        <p:spPr>
          <a:xfrm>
            <a:off x="827584" y="44624"/>
            <a:ext cx="7992888" cy="584775"/>
          </a:xfrm>
          <a:prstGeom prst="rect">
            <a:avLst/>
          </a:prstGeom>
          <a:noFill/>
        </p:spPr>
        <p:txBody>
          <a:bodyPr wrap="square" rtlCol="0">
            <a:spAutoFit/>
          </a:bodyPr>
          <a:lstStyle/>
          <a:p>
            <a:r>
              <a:rPr lang="en-IN" sz="3200" b="1" u="sng" dirty="0" smtClean="0"/>
              <a:t>Email ad campaign 1: Brand awareness </a:t>
            </a:r>
            <a:endParaRPr lang="en-IN" sz="3200" b="1" u="sng" dirty="0"/>
          </a:p>
        </p:txBody>
      </p:sp>
    </p:spTree>
    <p:extLst>
      <p:ext uri="{BB962C8B-B14F-4D97-AF65-F5344CB8AC3E}">
        <p14:creationId xmlns:p14="http://schemas.microsoft.com/office/powerpoint/2010/main" val="720277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IN" sz="2800" dirty="0" smtClean="0"/>
              <a:t> </a:t>
            </a:r>
            <a:r>
              <a:rPr lang="en-IN" sz="3600" b="1" u="sng" dirty="0" smtClean="0"/>
              <a:t>Email ad campaign 2: lead generation </a:t>
            </a:r>
            <a:endParaRPr lang="en-IN" sz="2800" b="1" u="sng" dirty="0" smtClean="0"/>
          </a:p>
          <a:p>
            <a:pPr marL="0" indent="0">
              <a:buNone/>
            </a:pPr>
            <a:r>
              <a:rPr lang="en-IN" sz="2800" b="1" u="sng" dirty="0" smtClean="0"/>
              <a:t>Save </a:t>
            </a:r>
            <a:r>
              <a:rPr lang="en-IN" sz="2800" b="1" u="sng" dirty="0" smtClean="0"/>
              <a:t>your </a:t>
            </a:r>
            <a:r>
              <a:rPr lang="en-IN" sz="2800" b="1" u="sng" dirty="0" smtClean="0"/>
              <a:t>Pockets with these amazing flying machine offers</a:t>
            </a:r>
            <a:r>
              <a:rPr lang="en-IN" dirty="0" smtClean="0"/>
              <a:t>.</a:t>
            </a:r>
            <a:endParaRPr lang="en-IN" dirty="0" smtClean="0"/>
          </a:p>
          <a:p>
            <a:pPr marL="0" indent="0">
              <a:buNone/>
            </a:pPr>
            <a:r>
              <a:rPr lang="en-IN" sz="2400" dirty="0" smtClean="0"/>
              <a:t>Are you searching for Indian made branded clothing? Your search ends here! Flying machine is India’s very own denim brand, offering a wide range of men’s and women’s apparel at extremely low prices.</a:t>
            </a:r>
          </a:p>
          <a:p>
            <a:pPr marL="0" indent="0">
              <a:buNone/>
            </a:pPr>
            <a:r>
              <a:rPr lang="en-IN" sz="2400" dirty="0" smtClean="0"/>
              <a:t>Buy any clothes for Rs. 5999 and get free shopping worth Rs. 1000</a:t>
            </a:r>
            <a:endParaRPr lang="en-IN"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 y="2276872"/>
            <a:ext cx="9140624" cy="3669407"/>
          </a:xfrm>
          <a:prstGeom prst="rect">
            <a:avLst/>
          </a:prstGeom>
        </p:spPr>
      </p:pic>
      <p:sp>
        <p:nvSpPr>
          <p:cNvPr id="4" name="TextBox 3"/>
          <p:cNvSpPr txBox="1"/>
          <p:nvPr/>
        </p:nvSpPr>
        <p:spPr>
          <a:xfrm>
            <a:off x="0" y="5956443"/>
            <a:ext cx="9144000" cy="923330"/>
          </a:xfrm>
          <a:prstGeom prst="rect">
            <a:avLst/>
          </a:prstGeom>
          <a:noFill/>
        </p:spPr>
        <p:txBody>
          <a:bodyPr wrap="square" rtlCol="0">
            <a:spAutoFit/>
          </a:bodyPr>
          <a:lstStyle/>
          <a:p>
            <a:r>
              <a:rPr lang="en-IN" dirty="0" smtClean="0"/>
              <a:t>                                                                          SHOPAT</a:t>
            </a:r>
          </a:p>
          <a:p>
            <a:r>
              <a:rPr lang="en-IN" dirty="0" smtClean="0"/>
              <a:t>                                                             machinefmflying@gmail.com</a:t>
            </a:r>
          </a:p>
          <a:p>
            <a:r>
              <a:rPr lang="en-IN" dirty="0" smtClean="0"/>
              <a:t>                                                                          Follow us</a:t>
            </a:r>
            <a:endParaRPr lang="en-IN" dirty="0"/>
          </a:p>
        </p:txBody>
      </p:sp>
    </p:spTree>
    <p:extLst>
      <p:ext uri="{BB962C8B-B14F-4D97-AF65-F5344CB8AC3E}">
        <p14:creationId xmlns:p14="http://schemas.microsoft.com/office/powerpoint/2010/main" val="28570187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IN" dirty="0" smtClean="0"/>
              <a:t>Advertising Goals:</a:t>
            </a:r>
          </a:p>
          <a:p>
            <a:pPr marL="0" indent="0">
              <a:buNone/>
            </a:pPr>
            <a:endParaRPr lang="en-IN" dirty="0"/>
          </a:p>
          <a:p>
            <a:pPr marL="0" indent="0">
              <a:buNone/>
            </a:pPr>
            <a:r>
              <a:rPr lang="en-IN" dirty="0" smtClean="0"/>
              <a:t>BRAND AWARNESS:</a:t>
            </a:r>
          </a:p>
          <a:p>
            <a:pPr marL="0" indent="0">
              <a:buNone/>
            </a:pPr>
            <a:r>
              <a:rPr lang="en-IN" sz="2800" dirty="0"/>
              <a:t> </a:t>
            </a:r>
            <a:r>
              <a:rPr lang="en-IN" sz="2800" dirty="0" smtClean="0"/>
              <a:t>      Brand awareness refers to the familiarity of consumers with a particular product or service. Social media has become an important new tool in brand awareness marketing.</a:t>
            </a:r>
          </a:p>
          <a:p>
            <a:pPr marL="0" indent="0">
              <a:buNone/>
            </a:pPr>
            <a:endParaRPr lang="en-IN" sz="2800" dirty="0"/>
          </a:p>
          <a:p>
            <a:pPr marL="0" indent="0">
              <a:buNone/>
            </a:pPr>
            <a:r>
              <a:rPr lang="en-IN" dirty="0" smtClean="0"/>
              <a:t>Driving Website Traffic:</a:t>
            </a:r>
          </a:p>
          <a:p>
            <a:pPr marL="0" indent="0">
              <a:buNone/>
            </a:pPr>
            <a:r>
              <a:rPr lang="en-IN" sz="2800" dirty="0" smtClean="0"/>
              <a:t>Website traffic refers to web users who visit a website. Web traffic is measured in visits, sometimes called “Sessions” and is a common way to measure an online business effectiveness at attracting an audience</a:t>
            </a:r>
            <a:endParaRPr lang="en-IN" sz="2800" dirty="0"/>
          </a:p>
        </p:txBody>
      </p:sp>
    </p:spTree>
    <p:extLst>
      <p:ext uri="{BB962C8B-B14F-4D97-AF65-F5344CB8AC3E}">
        <p14:creationId xmlns:p14="http://schemas.microsoft.com/office/powerpoint/2010/main" val="24530896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marL="0" indent="0">
              <a:buNone/>
            </a:pPr>
            <a:r>
              <a:rPr lang="en-IN" dirty="0" smtClean="0"/>
              <a:t>Generating leads:-</a:t>
            </a:r>
          </a:p>
          <a:p>
            <a:pPr marL="0" indent="0">
              <a:buNone/>
            </a:pPr>
            <a:r>
              <a:rPr lang="en-IN" dirty="0"/>
              <a:t> </a:t>
            </a:r>
            <a:r>
              <a:rPr lang="en-IN" dirty="0" smtClean="0"/>
              <a:t>        </a:t>
            </a:r>
            <a:r>
              <a:rPr lang="en-IN" sz="2800" dirty="0" smtClean="0"/>
              <a:t>Lead generation is the process of generating consumer interest for a product or service with the goal turning that interest into a sale.</a:t>
            </a:r>
          </a:p>
          <a:p>
            <a:pPr marL="0" indent="0">
              <a:buNone/>
            </a:pPr>
            <a:endParaRPr lang="en-IN" sz="2800" dirty="0"/>
          </a:p>
          <a:p>
            <a:pPr marL="0" indent="0">
              <a:buNone/>
            </a:pPr>
            <a:r>
              <a:rPr lang="en-IN" dirty="0" smtClean="0"/>
              <a:t>Audience targeting:-</a:t>
            </a:r>
          </a:p>
          <a:p>
            <a:pPr marL="0" indent="0">
              <a:buNone/>
            </a:pPr>
            <a:r>
              <a:rPr lang="en-IN" sz="2800" dirty="0" smtClean="0"/>
              <a:t>Your target audience refers to the specific group of consumers most likely to want your product and services, and therefore the group of people who should see your ad campaign. Target audience may be dictated by age, gender, income, location, interests or a myriad of other factors.</a:t>
            </a:r>
          </a:p>
          <a:p>
            <a:pPr marL="0" indent="0">
              <a:buNone/>
            </a:pPr>
            <a:r>
              <a:rPr lang="en-IN" sz="2800" dirty="0" smtClean="0"/>
              <a:t>Target demographic include information about your audience’s age, gender, income, location, interests, religion, education, family, size and other measurable and observable characteristics.</a:t>
            </a:r>
          </a:p>
          <a:p>
            <a:pPr marL="0" indent="0">
              <a:buNone/>
            </a:pPr>
            <a:r>
              <a:rPr lang="en-IN" sz="2800" dirty="0" smtClean="0"/>
              <a:t>Visually appealing  ad compelling ad copy and relevant call to action.</a:t>
            </a:r>
            <a:endParaRPr lang="en-IN" sz="2800" dirty="0"/>
          </a:p>
        </p:txBody>
      </p:sp>
    </p:spTree>
    <p:extLst>
      <p:ext uri="{BB962C8B-B14F-4D97-AF65-F5344CB8AC3E}">
        <p14:creationId xmlns:p14="http://schemas.microsoft.com/office/powerpoint/2010/main" val="33656167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 y="1412776"/>
            <a:ext cx="2992795" cy="54726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1412776"/>
            <a:ext cx="3717032" cy="544522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4" y="1412776"/>
            <a:ext cx="2304256" cy="5445224"/>
          </a:xfrm>
          <a:prstGeom prst="rect">
            <a:avLst/>
          </a:prstGeom>
        </p:spPr>
      </p:pic>
      <p:sp>
        <p:nvSpPr>
          <p:cNvPr id="3" name="TextBox 2"/>
          <p:cNvSpPr txBox="1"/>
          <p:nvPr/>
        </p:nvSpPr>
        <p:spPr>
          <a:xfrm>
            <a:off x="-5490" y="24867"/>
            <a:ext cx="9330018" cy="1077218"/>
          </a:xfrm>
          <a:prstGeom prst="rect">
            <a:avLst/>
          </a:prstGeom>
          <a:noFill/>
        </p:spPr>
        <p:txBody>
          <a:bodyPr wrap="square" rtlCol="0">
            <a:spAutoFit/>
          </a:bodyPr>
          <a:lstStyle/>
          <a:p>
            <a:r>
              <a:rPr lang="en-IN" sz="3200" b="1" u="sng" dirty="0" smtClean="0"/>
              <a:t>Visually appealing ad compelling ad copy and relevant call to action. </a:t>
            </a:r>
            <a:endParaRPr lang="en-IN" sz="3200" b="1" u="sng" dirty="0"/>
          </a:p>
        </p:txBody>
      </p:sp>
    </p:spTree>
    <p:extLst>
      <p:ext uri="{BB962C8B-B14F-4D97-AF65-F5344CB8AC3E}">
        <p14:creationId xmlns:p14="http://schemas.microsoft.com/office/powerpoint/2010/main" val="33033726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66606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27384"/>
            <a:ext cx="9180512" cy="6885384"/>
          </a:xfrm>
        </p:spPr>
      </p:pic>
    </p:spTree>
    <p:extLst>
      <p:ext uri="{BB962C8B-B14F-4D97-AF65-F5344CB8AC3E}">
        <p14:creationId xmlns:p14="http://schemas.microsoft.com/office/powerpoint/2010/main" val="14791921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27384"/>
            <a:ext cx="9180512" cy="6885384"/>
          </a:xfrm>
        </p:spPr>
      </p:pic>
    </p:spTree>
    <p:extLst>
      <p:ext uri="{BB962C8B-B14F-4D97-AF65-F5344CB8AC3E}">
        <p14:creationId xmlns:p14="http://schemas.microsoft.com/office/powerpoint/2010/main" val="3237076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 y="18612"/>
            <a:ext cx="9180512" cy="6839388"/>
          </a:xfrm>
        </p:spPr>
      </p:pic>
    </p:spTree>
    <p:extLst>
      <p:ext uri="{BB962C8B-B14F-4D97-AF65-F5344CB8AC3E}">
        <p14:creationId xmlns:p14="http://schemas.microsoft.com/office/powerpoint/2010/main" val="3173576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12" y="55165"/>
            <a:ext cx="9180512" cy="6802835"/>
          </a:xfrm>
        </p:spPr>
        <p:txBody>
          <a:bodyPr/>
          <a:lstStyle/>
          <a:p>
            <a:pPr marL="0" indent="0">
              <a:buNone/>
            </a:pPr>
            <a:r>
              <a:rPr lang="en-IN" dirty="0" smtClean="0"/>
              <a:t>                     </a:t>
            </a:r>
            <a:r>
              <a:rPr lang="en-IN" b="1" u="sng" dirty="0" smtClean="0"/>
              <a:t>Buyer’s/ Audiences Personal</a:t>
            </a:r>
          </a:p>
          <a:p>
            <a:pPr marL="0" indent="0">
              <a:buNone/>
            </a:pPr>
            <a:r>
              <a:rPr lang="en-IN" dirty="0"/>
              <a:t> </a:t>
            </a:r>
            <a:r>
              <a:rPr lang="en-IN" dirty="0" smtClean="0"/>
              <a:t> Flying machine is the first denim brand that India had. It make denim clothes, bags, shoes etc. for every gender. Flying machine focuses on people who are</a:t>
            </a:r>
          </a:p>
          <a:p>
            <a:pPr>
              <a:buFont typeface="Wingdings" pitchFamily="2" charset="2"/>
              <a:buChar char="Ø"/>
            </a:pPr>
            <a:r>
              <a:rPr lang="en-IN" dirty="0" smtClean="0"/>
              <a:t>Love fashion and make people fashionable.</a:t>
            </a:r>
          </a:p>
          <a:p>
            <a:pPr>
              <a:buFont typeface="Wingdings" pitchFamily="2" charset="2"/>
              <a:buChar char="Ø"/>
            </a:pPr>
            <a:r>
              <a:rPr lang="en-IN" dirty="0" smtClean="0"/>
              <a:t> Who are Indian product lover.</a:t>
            </a:r>
          </a:p>
          <a:p>
            <a:pPr>
              <a:buFont typeface="Wingdings" pitchFamily="2" charset="2"/>
              <a:buChar char="Ø"/>
            </a:pPr>
            <a:r>
              <a:rPr lang="en-IN" dirty="0"/>
              <a:t> </a:t>
            </a:r>
            <a:r>
              <a:rPr lang="en-IN" dirty="0" smtClean="0"/>
              <a:t>Highly dogmatic since these customers are more likely to prefer different outfits.</a:t>
            </a:r>
          </a:p>
          <a:p>
            <a:pPr>
              <a:buFont typeface="Wingdings" pitchFamily="2" charset="2"/>
              <a:buChar char="Ø"/>
            </a:pPr>
            <a:endParaRPr lang="en-IN" u="sng" dirty="0" smtClean="0"/>
          </a:p>
          <a:p>
            <a:pPr marL="0" indent="0">
              <a:buNone/>
            </a:pPr>
            <a:endParaRPr lang="en-IN" u="sng" dirty="0"/>
          </a:p>
        </p:txBody>
      </p:sp>
    </p:spTree>
    <p:extLst>
      <p:ext uri="{BB962C8B-B14F-4D97-AF65-F5344CB8AC3E}">
        <p14:creationId xmlns:p14="http://schemas.microsoft.com/office/powerpoint/2010/main" val="3092021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IN" b="1" dirty="0" smtClean="0"/>
              <a:t>            </a:t>
            </a:r>
            <a:r>
              <a:rPr lang="en-IN" b="1" u="sng" dirty="0" smtClean="0"/>
              <a:t>Part 2: SEO &amp; Keyword Research</a:t>
            </a:r>
          </a:p>
          <a:p>
            <a:r>
              <a:rPr lang="en-IN" dirty="0" smtClean="0"/>
              <a:t>SEO Audit of flying Machine Website:</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6" y="1196753"/>
            <a:ext cx="9114364" cy="5662320"/>
          </a:xfrm>
          <a:prstGeom prst="rect">
            <a:avLst/>
          </a:prstGeom>
        </p:spPr>
      </p:pic>
    </p:spTree>
    <p:extLst>
      <p:ext uri="{BB962C8B-B14F-4D97-AF65-F5344CB8AC3E}">
        <p14:creationId xmlns:p14="http://schemas.microsoft.com/office/powerpoint/2010/main" val="2791314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669360"/>
          </a:xfrm>
        </p:spPr>
        <p:txBody>
          <a:bodyPr/>
          <a:lstStyle/>
          <a:p>
            <a:pPr marL="0" indent="0">
              <a:buNone/>
            </a:pPr>
            <a:r>
              <a:rPr lang="en-IN" dirty="0" smtClean="0">
                <a:solidFill>
                  <a:srgbClr val="002060"/>
                </a:solidFill>
              </a:rPr>
              <a:t>                           </a:t>
            </a:r>
            <a:r>
              <a:rPr lang="en-IN" b="1" u="sng" dirty="0" smtClean="0">
                <a:solidFill>
                  <a:srgbClr val="002060"/>
                </a:solidFill>
              </a:rPr>
              <a:t>Keyword Research</a:t>
            </a:r>
          </a:p>
          <a:p>
            <a:pPr>
              <a:buFont typeface="Wingdings" pitchFamily="2" charset="2"/>
              <a:buChar char="Ø"/>
            </a:pPr>
            <a:r>
              <a:rPr lang="en-IN" dirty="0" smtClean="0">
                <a:solidFill>
                  <a:srgbClr val="002060"/>
                </a:solidFill>
              </a:rPr>
              <a:t> </a:t>
            </a:r>
            <a:r>
              <a:rPr lang="en-IN" u="sng" dirty="0" smtClean="0">
                <a:solidFill>
                  <a:srgbClr val="002060"/>
                </a:solidFill>
              </a:rPr>
              <a:t>Flying Machine Research Objectives</a:t>
            </a:r>
            <a:r>
              <a:rPr lang="en-IN" dirty="0" smtClean="0">
                <a:solidFill>
                  <a:srgbClr val="002060"/>
                </a:solidFill>
              </a:rPr>
              <a:t>:</a:t>
            </a:r>
          </a:p>
          <a:p>
            <a:pPr marL="0" indent="0">
              <a:buNone/>
            </a:pPr>
            <a:r>
              <a:rPr lang="en-IN" dirty="0">
                <a:solidFill>
                  <a:srgbClr val="002060"/>
                </a:solidFill>
              </a:rPr>
              <a:t> </a:t>
            </a:r>
            <a:r>
              <a:rPr lang="en-IN" dirty="0" smtClean="0">
                <a:solidFill>
                  <a:srgbClr val="002060"/>
                </a:solidFill>
              </a:rPr>
              <a:t>Students dream up and draw their own design for futuristic and fanciful flying machines. They learn that doodling, sketching and brainstorming are related to the invention process and about early inventions.</a:t>
            </a:r>
          </a:p>
          <a:p>
            <a:pPr marL="0" indent="0">
              <a:buNone/>
            </a:pPr>
            <a:endParaRPr lang="en-IN" dirty="0">
              <a:solidFill>
                <a:srgbClr val="002060"/>
              </a:solidFill>
            </a:endParaRPr>
          </a:p>
          <a:p>
            <a:pPr>
              <a:buFont typeface="Wingdings" pitchFamily="2" charset="2"/>
              <a:buChar char="Ø"/>
            </a:pPr>
            <a:r>
              <a:rPr lang="en-IN" dirty="0" smtClean="0">
                <a:solidFill>
                  <a:srgbClr val="002060"/>
                </a:solidFill>
              </a:rPr>
              <a:t> </a:t>
            </a:r>
            <a:r>
              <a:rPr lang="en-IN" u="sng" dirty="0" smtClean="0">
                <a:solidFill>
                  <a:srgbClr val="002060"/>
                </a:solidFill>
              </a:rPr>
              <a:t>Brainstorm Seed Keywords:</a:t>
            </a:r>
          </a:p>
          <a:p>
            <a:pPr marL="0" indent="0">
              <a:buNone/>
            </a:pPr>
            <a:r>
              <a:rPr lang="en-IN" dirty="0">
                <a:solidFill>
                  <a:srgbClr val="002060"/>
                </a:solidFill>
              </a:rPr>
              <a:t> </a:t>
            </a:r>
            <a:r>
              <a:rPr lang="en-IN" dirty="0" smtClean="0">
                <a:solidFill>
                  <a:srgbClr val="002060"/>
                </a:solidFill>
              </a:rPr>
              <a:t>Seed keywords are word or phrases that you can use as the starting point in a keyword research process to unlock more keywords. Think of them as the building block of keywords research.</a:t>
            </a:r>
            <a:endParaRPr lang="en-IN" dirty="0">
              <a:solidFill>
                <a:srgbClr val="002060"/>
              </a:solidFill>
            </a:endParaRPr>
          </a:p>
        </p:txBody>
      </p:sp>
    </p:spTree>
    <p:extLst>
      <p:ext uri="{BB962C8B-B14F-4D97-AF65-F5344CB8AC3E}">
        <p14:creationId xmlns:p14="http://schemas.microsoft.com/office/powerpoint/2010/main" val="4330853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313</TotalTime>
  <Words>2073</Words>
  <Application>Microsoft Office PowerPoint</Application>
  <PresentationFormat>On-screen Show (4:3)</PresentationFormat>
  <Paragraphs>185</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Apex</vt:lpstr>
      <vt:lpstr>Presented by Tahsheen Naaz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dc:title>
  <dc:creator>Imam</dc:creator>
  <cp:lastModifiedBy>Imam</cp:lastModifiedBy>
  <cp:revision>50</cp:revision>
  <dcterms:created xsi:type="dcterms:W3CDTF">2023-07-31T15:14:06Z</dcterms:created>
  <dcterms:modified xsi:type="dcterms:W3CDTF">2023-08-03T16:54:27Z</dcterms:modified>
</cp:coreProperties>
</file>